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593" r:id="rId3"/>
    <p:sldId id="392" r:id="rId4"/>
    <p:sldId id="420" r:id="rId5"/>
    <p:sldId id="588" r:id="rId6"/>
    <p:sldId id="440" r:id="rId7"/>
    <p:sldId id="351" r:id="rId8"/>
    <p:sldId id="441" r:id="rId9"/>
    <p:sldId id="443" r:id="rId10"/>
    <p:sldId id="579" r:id="rId11"/>
    <p:sldId id="442" r:id="rId12"/>
    <p:sldId id="454" r:id="rId13"/>
    <p:sldId id="455" r:id="rId14"/>
    <p:sldId id="587" r:id="rId15"/>
    <p:sldId id="433" r:id="rId16"/>
    <p:sldId id="423" r:id="rId17"/>
    <p:sldId id="456" r:id="rId18"/>
    <p:sldId id="421" r:id="rId19"/>
    <p:sldId id="358" r:id="rId20"/>
    <p:sldId id="436" r:id="rId21"/>
    <p:sldId id="438" r:id="rId22"/>
    <p:sldId id="590" r:id="rId23"/>
    <p:sldId id="437" r:id="rId24"/>
    <p:sldId id="591" r:id="rId25"/>
    <p:sldId id="575" r:id="rId26"/>
    <p:sldId id="592" r:id="rId27"/>
    <p:sldId id="577" r:id="rId28"/>
  </p:sldIdLst>
  <p:sldSz cx="9144000" cy="6858000" type="screen4x3"/>
  <p:notesSz cx="9926638" cy="6797675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BA7C2867-F025-AB40-A696-9E41FDF0A394}">
          <p14:sldIdLst>
            <p14:sldId id="256"/>
            <p14:sldId id="593"/>
            <p14:sldId id="392"/>
            <p14:sldId id="420"/>
            <p14:sldId id="588"/>
            <p14:sldId id="440"/>
            <p14:sldId id="351"/>
            <p14:sldId id="441"/>
            <p14:sldId id="443"/>
            <p14:sldId id="579"/>
            <p14:sldId id="442"/>
            <p14:sldId id="454"/>
            <p14:sldId id="455"/>
            <p14:sldId id="587"/>
            <p14:sldId id="433"/>
            <p14:sldId id="423"/>
            <p14:sldId id="456"/>
            <p14:sldId id="421"/>
            <p14:sldId id="358"/>
            <p14:sldId id="436"/>
            <p14:sldId id="438"/>
            <p14:sldId id="590"/>
            <p14:sldId id="437"/>
            <p14:sldId id="591"/>
            <p14:sldId id="575"/>
            <p14:sldId id="592"/>
            <p14:sldId id="5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fina Errázuriz" initials="JE" lastIdx="16" clrIdx="0"/>
  <p:cmAuthor id="2" name="Paola Gutierrez" initials="PG" lastIdx="1" clrIdx="1"/>
  <p:cmAuthor id="3" name="Alex Alberto Valladares Loyola" initials="AAVL" lastIdx="1" clrIdx="2">
    <p:extLst>
      <p:ext uri="{19B8F6BF-5375-455C-9EA6-DF929625EA0E}">
        <p15:presenceInfo xmlns:p15="http://schemas.microsoft.com/office/powerpoint/2012/main" userId="S-1-5-21-2622631545-578014409-796977516-36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89A"/>
    <a:srgbClr val="3C8FEE"/>
    <a:srgbClr val="4AA4F9"/>
    <a:srgbClr val="49A1F5"/>
    <a:srgbClr val="489BE9"/>
    <a:srgbClr val="F97631"/>
    <a:srgbClr val="53C3FF"/>
    <a:srgbClr val="1A962C"/>
    <a:srgbClr val="3CCAE6"/>
    <a:srgbClr val="386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4F81BD"/>
              </a:solidFill>
              <a:prstDash val="solid"/>
              <a:bevel/>
            </a:ln>
          </a:left>
          <a:right>
            <a:ln w="12700" cap="flat">
              <a:solidFill>
                <a:srgbClr val="4F81BD"/>
              </a:solidFill>
              <a:prstDash val="solid"/>
              <a:bevel/>
            </a:ln>
          </a:right>
          <a:top>
            <a:ln w="12700" cap="flat">
              <a:solidFill>
                <a:srgbClr val="4F81BD"/>
              </a:solidFill>
              <a:prstDash val="solid"/>
              <a:bevel/>
            </a:ln>
          </a:top>
          <a:bottom>
            <a:ln w="12700" cap="flat">
              <a:solidFill>
                <a:srgbClr val="4F81BD"/>
              </a:solidFill>
              <a:prstDash val="solid"/>
              <a:bevel/>
            </a:ln>
          </a:bottom>
          <a:insideH>
            <a:ln w="12700" cap="flat">
              <a:solidFill>
                <a:srgbClr val="4F81BD"/>
              </a:solidFill>
              <a:prstDash val="solid"/>
              <a:bevel/>
            </a:ln>
          </a:insideH>
          <a:insideV>
            <a:ln w="12700" cap="flat">
              <a:solidFill>
                <a:srgbClr val="4F81BD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4F81BD"/>
              </a:solidFill>
              <a:prstDash val="solid"/>
              <a:bevel/>
            </a:ln>
          </a:left>
          <a:right>
            <a:ln w="12700" cap="flat">
              <a:solidFill>
                <a:srgbClr val="4F81BD"/>
              </a:solidFill>
              <a:prstDash val="solid"/>
              <a:bevel/>
            </a:ln>
          </a:right>
          <a:top>
            <a:ln w="12700" cap="flat">
              <a:solidFill>
                <a:srgbClr val="4F81BD"/>
              </a:solidFill>
              <a:prstDash val="solid"/>
              <a:bevel/>
            </a:ln>
          </a:top>
          <a:bottom>
            <a:ln w="12700" cap="flat">
              <a:solidFill>
                <a:srgbClr val="4F81BD"/>
              </a:solidFill>
              <a:prstDash val="solid"/>
              <a:bevel/>
            </a:ln>
          </a:bottom>
          <a:insideH>
            <a:ln w="12700" cap="flat">
              <a:solidFill>
                <a:srgbClr val="4F81BD"/>
              </a:solidFill>
              <a:prstDash val="solid"/>
              <a:bevel/>
            </a:ln>
          </a:insideH>
          <a:insideV>
            <a:ln w="12700" cap="flat">
              <a:solidFill>
                <a:srgbClr val="4F81BD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4F81BD"/>
              </a:solidFill>
              <a:prstDash val="solid"/>
              <a:bevel/>
            </a:ln>
          </a:left>
          <a:right>
            <a:ln w="12700" cap="flat">
              <a:solidFill>
                <a:srgbClr val="4F81BD"/>
              </a:solidFill>
              <a:prstDash val="solid"/>
              <a:bevel/>
            </a:ln>
          </a:right>
          <a:top>
            <a:ln w="25400" cap="flat">
              <a:solidFill>
                <a:srgbClr val="4F81BD"/>
              </a:solidFill>
              <a:prstDash val="solid"/>
              <a:bevel/>
            </a:ln>
          </a:top>
          <a:bottom>
            <a:ln w="12700" cap="flat">
              <a:solidFill>
                <a:srgbClr val="4F81BD"/>
              </a:solidFill>
              <a:prstDash val="solid"/>
              <a:bevel/>
            </a:ln>
          </a:bottom>
          <a:insideH>
            <a:ln w="12700" cap="flat">
              <a:solidFill>
                <a:srgbClr val="4F81BD"/>
              </a:solidFill>
              <a:prstDash val="solid"/>
              <a:bevel/>
            </a:ln>
          </a:insideH>
          <a:insideV>
            <a:ln w="12700" cap="flat">
              <a:solidFill>
                <a:srgbClr val="4F81BD"/>
              </a:solidFill>
              <a:prstDash val="solid"/>
              <a:bevel/>
            </a:ln>
          </a:insideV>
        </a:tcBdr>
        <a:fill>
          <a:solidFill>
            <a:srgbClr val="E8ECF4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4F81BD"/>
              </a:solidFill>
              <a:prstDash val="solid"/>
              <a:bevel/>
            </a:ln>
          </a:left>
          <a:right>
            <a:ln w="12700" cap="flat">
              <a:solidFill>
                <a:srgbClr val="4F81BD"/>
              </a:solidFill>
              <a:prstDash val="solid"/>
              <a:bevel/>
            </a:ln>
          </a:right>
          <a:top>
            <a:ln w="12700" cap="flat">
              <a:solidFill>
                <a:srgbClr val="4F81BD"/>
              </a:solidFill>
              <a:prstDash val="solid"/>
              <a:bevel/>
            </a:ln>
          </a:top>
          <a:bottom>
            <a:ln w="12700" cap="flat">
              <a:solidFill>
                <a:srgbClr val="4F81BD"/>
              </a:solidFill>
              <a:prstDash val="solid"/>
              <a:bevel/>
            </a:ln>
          </a:bottom>
          <a:insideH>
            <a:ln w="12700" cap="flat">
              <a:solidFill>
                <a:srgbClr val="4F81BD"/>
              </a:solidFill>
              <a:prstDash val="solid"/>
              <a:bevel/>
            </a:ln>
          </a:insideH>
          <a:insideV>
            <a:ln w="12700" cap="flat">
              <a:solidFill>
                <a:srgbClr val="4F81BD"/>
              </a:solidFill>
              <a:prstDash val="solid"/>
              <a:bevel/>
            </a:ln>
          </a:insideV>
        </a:tcBdr>
        <a:fill>
          <a:solidFill>
            <a:srgbClr val="E8ECF4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7" autoAdjust="0"/>
    <p:restoredTop sz="88772" autoAdjust="0"/>
  </p:normalViewPr>
  <p:slideViewPr>
    <p:cSldViewPr snapToObjects="1">
      <p:cViewPr varScale="1">
        <p:scale>
          <a:sx n="114" d="100"/>
          <a:sy n="114" d="100"/>
        </p:scale>
        <p:origin x="170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621697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A5C8C-8DDE-4BE8-BC61-975911363CBC}" type="datetimeFigureOut">
              <a:rPr lang="es-CL" smtClean="0"/>
              <a:pPr/>
              <a:t>22-04-2020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645741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621697" y="645741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F06CA-55F3-494E-92F3-88E56F73C39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98467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793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1323554" y="3228897"/>
            <a:ext cx="7279534" cy="3058954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2255327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kern="1200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Las empresas pueden acceder a alguno de estos procedimientos:</a:t>
            </a:r>
            <a:endParaRPr lang="en-US" sz="2400" kern="1200" dirty="0">
              <a:solidFill>
                <a:srgbClr val="0070C0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9341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6125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7675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2650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Portada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BB0DA-CFEB-404B-A114-3E9BD9E9E620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030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6125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6125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kern="1200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Las empresas pueden acceder a alguno de estos procedimientos:</a:t>
            </a:r>
            <a:endParaRPr lang="en-US" sz="2400" kern="1200" dirty="0">
              <a:solidFill>
                <a:srgbClr val="0070C0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8889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61255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1301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Portada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BB0DA-CFEB-404B-A114-3E9BD9E9E62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47282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61255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61255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kern="1200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Las empresas pueden acceder a alguno de estos procedimientos:</a:t>
            </a:r>
            <a:endParaRPr lang="en-US" sz="2400" kern="1200" dirty="0">
              <a:solidFill>
                <a:srgbClr val="0070C0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860665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6125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Portada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BB0DA-CFEB-404B-A114-3E9BD9E9E620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61876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Portada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BB0DA-CFEB-404B-A114-3E9BD9E9E620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9014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Portada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BB0DA-CFEB-404B-A114-3E9BD9E9E620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36677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3424173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46705-BC7B-4BA5-8CD1-5482B290F041}" type="slidenum">
              <a:rPr lang="es-CL" smtClean="0"/>
              <a:pPr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6275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kern="1200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Las empresas pueden acceder a alguno de estos procedimientos:</a:t>
            </a:r>
            <a:endParaRPr lang="en-US" sz="2400" kern="1200" dirty="0">
              <a:solidFill>
                <a:srgbClr val="0070C0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66125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46705-BC7B-4BA5-8CD1-5482B290F041}" type="slidenum">
              <a:rPr lang="es-CL" smtClean="0"/>
              <a:pPr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4760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kern="1200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Las empresas pueden acceder a alguno de estos procedimientos:</a:t>
            </a:r>
            <a:endParaRPr lang="en-US" sz="2400" kern="1200" dirty="0">
              <a:solidFill>
                <a:srgbClr val="0070C0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66125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Portada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BB0DA-CFEB-404B-A114-3E9BD9E9E620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1810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6125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6125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 para editar título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Haga clic para modificar el estilo de texto del patrón</a:t>
            </a:r>
          </a:p>
          <a:p>
            <a:pPr lvl="1">
              <a:defRPr sz="1800"/>
            </a:pPr>
            <a:r>
              <a:rPr sz="3200"/>
              <a:t>Segundo nivel</a:t>
            </a:r>
          </a:p>
          <a:p>
            <a:pPr lvl="2">
              <a:defRPr sz="1800"/>
            </a:pPr>
            <a:r>
              <a:rPr sz="3200"/>
              <a:t>Tercer nivel</a:t>
            </a:r>
          </a:p>
          <a:p>
            <a:pPr lvl="3">
              <a:defRPr sz="1800"/>
            </a:pPr>
            <a:r>
              <a:rPr sz="3200"/>
              <a:t>Cuarto nivel</a:t>
            </a:r>
          </a:p>
          <a:p>
            <a:pPr lvl="4">
              <a:defRPr sz="1800"/>
            </a:pPr>
            <a:r>
              <a:rPr sz="3200"/>
              <a:t>Quinto nivel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058A-CBA2-4421-B5AE-08F22062E916}" type="datetimeFigureOut">
              <a:rPr lang="es-CL" smtClean="0"/>
              <a:t>22-04-2020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53C6-6BD0-47F0-ADCE-B0B3EAD55E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091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Clic para editar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Haga clic para modificar el estilo de texto del patrón</a:t>
            </a:r>
          </a:p>
          <a:p>
            <a:pPr lvl="1">
              <a:defRPr sz="1800"/>
            </a:pPr>
            <a:r>
              <a:rPr sz="3200"/>
              <a:t>Segundo nivel</a:t>
            </a:r>
          </a:p>
          <a:p>
            <a:pPr lvl="2">
              <a:defRPr sz="1800"/>
            </a:pPr>
            <a:r>
              <a:rPr sz="3200"/>
              <a:t>Tercer nivel</a:t>
            </a:r>
          </a:p>
          <a:p>
            <a:pPr lvl="3">
              <a:defRPr sz="1800"/>
            </a:pPr>
            <a:r>
              <a:rPr sz="3200"/>
              <a:t>Cuarto nivel</a:t>
            </a:r>
          </a:p>
          <a:p>
            <a:pPr lvl="4">
              <a:defRPr sz="1800"/>
            </a:pPr>
            <a:r>
              <a:rPr sz="3200"/>
              <a:t>Quinto nivel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</p:sldLayoutIdLst>
  <p:transition spd="med"/>
  <p:hf hdr="0" ftr="0" dt="0"/>
  <p:txStyles>
    <p:titleStyle>
      <a:lvl1pPr algn="ctr" defTabSz="457200">
        <a:defRPr sz="4400">
          <a:latin typeface="Calibri"/>
          <a:ea typeface="Calibri"/>
          <a:cs typeface="Calibri"/>
          <a:sym typeface="Calibri"/>
        </a:defRPr>
      </a:lvl1pPr>
      <a:lvl2pPr algn="ctr" defTabSz="457200">
        <a:defRPr sz="4400">
          <a:latin typeface="Calibri"/>
          <a:ea typeface="Calibri"/>
          <a:cs typeface="Calibri"/>
          <a:sym typeface="Calibri"/>
        </a:defRPr>
      </a:lvl2pPr>
      <a:lvl3pPr algn="ctr" defTabSz="457200">
        <a:defRPr sz="4400">
          <a:latin typeface="Calibri"/>
          <a:ea typeface="Calibri"/>
          <a:cs typeface="Calibri"/>
          <a:sym typeface="Calibri"/>
        </a:defRPr>
      </a:lvl3pPr>
      <a:lvl4pPr algn="ctr" defTabSz="457200">
        <a:defRPr sz="4400">
          <a:latin typeface="Calibri"/>
          <a:ea typeface="Calibri"/>
          <a:cs typeface="Calibri"/>
          <a:sym typeface="Calibri"/>
        </a:defRPr>
      </a:lvl4pPr>
      <a:lvl5pPr algn="ctr" defTabSz="457200">
        <a:defRPr sz="4400">
          <a:latin typeface="Calibri"/>
          <a:ea typeface="Calibri"/>
          <a:cs typeface="Calibri"/>
          <a:sym typeface="Calibri"/>
        </a:defRPr>
      </a:lvl5pPr>
      <a:lvl6pPr algn="ctr" defTabSz="457200">
        <a:defRPr sz="4400">
          <a:latin typeface="Calibri"/>
          <a:ea typeface="Calibri"/>
          <a:cs typeface="Calibri"/>
          <a:sym typeface="Calibri"/>
        </a:defRPr>
      </a:lvl6pPr>
      <a:lvl7pPr algn="ctr" defTabSz="457200">
        <a:defRPr sz="4400">
          <a:latin typeface="Calibri"/>
          <a:ea typeface="Calibri"/>
          <a:cs typeface="Calibri"/>
          <a:sym typeface="Calibri"/>
        </a:defRPr>
      </a:lvl7pPr>
      <a:lvl8pPr algn="ctr" defTabSz="457200">
        <a:defRPr sz="4400">
          <a:latin typeface="Calibri"/>
          <a:ea typeface="Calibri"/>
          <a:cs typeface="Calibri"/>
          <a:sym typeface="Calibri"/>
        </a:defRPr>
      </a:lvl8pPr>
      <a:lvl9pPr algn="ctr" defTabSz="457200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 defTabSz="4572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enlaclara.cl/pymes/aprende-mas/liquidacion/" TargetMode="External"/><Relationship Id="rId5" Type="http://schemas.openxmlformats.org/officeDocument/2006/relationships/hyperlink" Target="http://www.tenlaclara.cl/pymes/aprende-mas/reorganizacion/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5.png"/><Relationship Id="rId4" Type="http://schemas.openxmlformats.org/officeDocument/2006/relationships/hyperlink" Target="http://www.poderjudicial.cl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5.png"/><Relationship Id="rId4" Type="http://schemas.openxmlformats.org/officeDocument/2006/relationships/hyperlink" Target="http://www.poderjudicial.cl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/>
          </p:cNvSpPr>
          <p:nvPr/>
        </p:nvSpPr>
        <p:spPr bwMode="auto">
          <a:xfrm>
            <a:off x="971600" y="2312226"/>
            <a:ext cx="7585658" cy="13681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4000" b="1" dirty="0">
                <a:solidFill>
                  <a:srgbClr val="22589A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Verdana Bold" charset="0"/>
              </a:rPr>
              <a:t>Alternativas para prevenir una insolvencia </a:t>
            </a:r>
            <a:endParaRPr lang="es-ES_tradnl" sz="4000" b="1" dirty="0">
              <a:solidFill>
                <a:srgbClr val="22589A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  <a:sym typeface="Verdana Bold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71600" y="4412775"/>
            <a:ext cx="6480720" cy="764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CL" sz="2000" b="1" dirty="0">
                <a:solidFill>
                  <a:schemeClr val="bg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Hugo Sánchez Ramírez</a:t>
            </a:r>
          </a:p>
          <a:p>
            <a:pPr algn="l">
              <a:lnSpc>
                <a:spcPct val="110000"/>
              </a:lnSpc>
            </a:pPr>
            <a:r>
              <a:rPr lang="es-CL" sz="2000" dirty="0">
                <a:solidFill>
                  <a:schemeClr val="bg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Superintendente de Insolvencia y Reemprendimiento</a:t>
            </a:r>
          </a:p>
        </p:txBody>
      </p:sp>
      <p:cxnSp>
        <p:nvCxnSpPr>
          <p:cNvPr id="6" name="Conector recto 5"/>
          <p:cNvCxnSpPr/>
          <p:nvPr/>
        </p:nvCxnSpPr>
        <p:spPr>
          <a:xfrm>
            <a:off x="962878" y="5195044"/>
            <a:ext cx="7083738" cy="4396"/>
          </a:xfrm>
          <a:prstGeom prst="line">
            <a:avLst/>
          </a:prstGeom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Imagen 1" descr="LOGO SUPERI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490440"/>
            <a:ext cx="1800200" cy="1628753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ED1B850-F6B9-4808-93CF-B163D0F4B8F0}"/>
              </a:ext>
            </a:extLst>
          </p:cNvPr>
          <p:cNvSpPr/>
          <p:nvPr/>
        </p:nvSpPr>
        <p:spPr>
          <a:xfrm>
            <a:off x="0" y="5595183"/>
            <a:ext cx="9144000" cy="12628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44788C7-A1FF-4E18-B095-D531FEE66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10" y="952015"/>
            <a:ext cx="7344816" cy="5172825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2"/>
          </p:nvPr>
        </p:nvSpPr>
        <p:spPr>
          <a:xfrm>
            <a:off x="6553200" y="6400413"/>
            <a:ext cx="2133600" cy="276999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45539" y="355961"/>
            <a:ext cx="8494158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1F497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En contingencia solicitud de AEI en línea</a:t>
            </a:r>
          </a:p>
        </p:txBody>
      </p:sp>
      <p:pic>
        <p:nvPicPr>
          <p:cNvPr id="22" name="Imagen 21" descr="color_GOB.png">
            <a:extLst>
              <a:ext uri="{FF2B5EF4-FFF2-40B4-BE49-F238E27FC236}">
                <a16:creationId xmlns:a16="http://schemas.microsoft.com/office/drawing/2014/main" id="{45C394D8-BFFC-4A47-AB7D-B4DCCB9ED5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5" r="48482" b="12970"/>
          <a:stretch/>
        </p:blipFill>
        <p:spPr>
          <a:xfrm>
            <a:off x="7356053" y="0"/>
            <a:ext cx="1790123" cy="249437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D8FA1496-4ABB-459E-B021-A6A71F356E27}"/>
              </a:ext>
            </a:extLst>
          </p:cNvPr>
          <p:cNvSpPr/>
          <p:nvPr/>
        </p:nvSpPr>
        <p:spPr>
          <a:xfrm>
            <a:off x="0" y="6371771"/>
            <a:ext cx="9143999" cy="4862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6" name="Picture 2" descr="Resultado de imagen para icono computador">
            <a:extLst>
              <a:ext uri="{FF2B5EF4-FFF2-40B4-BE49-F238E27FC236}">
                <a16:creationId xmlns:a16="http://schemas.microsoft.com/office/drawing/2014/main" id="{18276D52-FA97-4AF8-ACB6-F50041D53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7283"/>
            <a:ext cx="769440" cy="769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951FF40-FBFF-4926-B0E0-A6D9B53974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860" y="4985091"/>
            <a:ext cx="1139749" cy="113974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D974D65-DBA8-4E5F-A32D-3C2A231672E9}"/>
              </a:ext>
            </a:extLst>
          </p:cNvPr>
          <p:cNvSpPr/>
          <p:nvPr/>
        </p:nvSpPr>
        <p:spPr>
          <a:xfrm>
            <a:off x="2483768" y="1268760"/>
            <a:ext cx="38699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www.superir.gob.cl/asesor_ei/</a:t>
            </a:r>
            <a:endParaRPr lang="es-CL" sz="20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1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869813" y="1317300"/>
            <a:ext cx="5094674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s-CL" sz="2000" dirty="0">
                <a:solidFill>
                  <a:srgbClr val="53535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Los Mypes o Pymes en insolvencia solicita una asesoría a través de la Superir, voluntariamente.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869813" y="4117967"/>
            <a:ext cx="5094674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s-CL" sz="2000" dirty="0">
                <a:solidFill>
                  <a:srgbClr val="53535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o la Asesora realiza un estudio sobre la situación financiera, económica y contable de la empresa.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869813" y="2379637"/>
            <a:ext cx="5022666" cy="1631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s-CL" sz="2000" b="1" dirty="0">
                <a:solidFill>
                  <a:srgbClr val="53535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 emite un certificado AEI que suspende acciones contra la empresa como: embargos, juicios tributarios o cualquier apremio derivado del incumplimiento financiero.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154354" y="295716"/>
            <a:ext cx="4392488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s-ES_tradnl" sz="2800" dirty="0">
                <a:solidFill>
                  <a:schemeClr val="bg1"/>
                </a:solidFill>
                <a:latin typeface="Arial"/>
                <a:cs typeface="Arial"/>
              </a:rPr>
              <a:t>Efectos de la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768756" y="629985"/>
            <a:ext cx="4392488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s-ES_tradnl" sz="2800" b="1" dirty="0">
                <a:solidFill>
                  <a:schemeClr val="bg1"/>
                </a:solidFill>
                <a:latin typeface="Arial"/>
                <a:cs typeface="Arial"/>
              </a:rPr>
              <a:t>Asesoría Económica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3879301" y="5212354"/>
            <a:ext cx="5094674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s-CL" sz="2000" dirty="0">
                <a:solidFill>
                  <a:srgbClr val="53535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asesor(a) indica posibles causas de la insolvencia y orienta acerca de alternativas para superar esta crisis.</a:t>
            </a:r>
          </a:p>
        </p:txBody>
      </p:sp>
      <p:pic>
        <p:nvPicPr>
          <p:cNvPr id="4" name="Imagen 3" descr="LAMINA 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0" r="11648"/>
          <a:stretch/>
        </p:blipFill>
        <p:spPr>
          <a:xfrm flipH="1">
            <a:off x="-36512" y="2089"/>
            <a:ext cx="394137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3D418850-47D2-4083-BF80-76FD19FC93C1}"/>
              </a:ext>
            </a:extLst>
          </p:cNvPr>
          <p:cNvSpPr/>
          <p:nvPr/>
        </p:nvSpPr>
        <p:spPr>
          <a:xfrm>
            <a:off x="0" y="6371771"/>
            <a:ext cx="9143999" cy="4862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7" name="Imagen 16" descr="color_GOB.png">
            <a:extLst>
              <a:ext uri="{FF2B5EF4-FFF2-40B4-BE49-F238E27FC236}">
                <a16:creationId xmlns:a16="http://schemas.microsoft.com/office/drawing/2014/main" id="{6153E0E2-0F22-4081-BA3D-D033E5FEAD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5" r="48482" b="12970"/>
          <a:stretch/>
        </p:blipFill>
        <p:spPr>
          <a:xfrm>
            <a:off x="7356053" y="0"/>
            <a:ext cx="1790123" cy="24943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5B4D402-0ACD-4DDC-B8BB-4D556470E764}"/>
              </a:ext>
            </a:extLst>
          </p:cNvPr>
          <p:cNvSpPr/>
          <p:nvPr/>
        </p:nvSpPr>
        <p:spPr>
          <a:xfrm>
            <a:off x="4323045" y="446940"/>
            <a:ext cx="4281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>
                <a:solidFill>
                  <a:srgbClr val="1F497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Efectos de la Asesoría Económica de Insolvencia</a:t>
            </a:r>
          </a:p>
        </p:txBody>
      </p:sp>
    </p:spTree>
    <p:extLst>
      <p:ext uri="{BB962C8B-B14F-4D97-AF65-F5344CB8AC3E}">
        <p14:creationId xmlns:p14="http://schemas.microsoft.com/office/powerpoint/2010/main" val="188435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3D418850-47D2-4083-BF80-76FD19FC93C1}"/>
              </a:ext>
            </a:extLst>
          </p:cNvPr>
          <p:cNvSpPr/>
          <p:nvPr/>
        </p:nvSpPr>
        <p:spPr>
          <a:xfrm>
            <a:off x="0" y="6371771"/>
            <a:ext cx="9143999" cy="4862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7" name="Imagen 16" descr="color_GOB.png">
            <a:extLst>
              <a:ext uri="{FF2B5EF4-FFF2-40B4-BE49-F238E27FC236}">
                <a16:creationId xmlns:a16="http://schemas.microsoft.com/office/drawing/2014/main" id="{6153E0E2-0F22-4081-BA3D-D033E5FEAD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5" r="48482" b="12970"/>
          <a:stretch/>
        </p:blipFill>
        <p:spPr>
          <a:xfrm>
            <a:off x="7356053" y="0"/>
            <a:ext cx="1790123" cy="249437"/>
          </a:xfrm>
          <a:prstGeom prst="rect">
            <a:avLst/>
          </a:prstGeom>
        </p:spPr>
      </p:pic>
      <p:sp>
        <p:nvSpPr>
          <p:cNvPr id="12" name="1 Título">
            <a:extLst>
              <a:ext uri="{FF2B5EF4-FFF2-40B4-BE49-F238E27FC236}">
                <a16:creationId xmlns:a16="http://schemas.microsoft.com/office/drawing/2014/main" id="{5433B9F7-33D7-4335-A760-C126BA3E95C0}"/>
              </a:ext>
            </a:extLst>
          </p:cNvPr>
          <p:cNvSpPr>
            <a:spLocks/>
          </p:cNvSpPr>
          <p:nvPr/>
        </p:nvSpPr>
        <p:spPr bwMode="auto">
          <a:xfrm>
            <a:off x="611560" y="792933"/>
            <a:ext cx="828092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CL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MX" altLang="es-CL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Qué es el</a:t>
            </a:r>
            <a:r>
              <a:rPr lang="es-MX" altLang="es-CL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s-CL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Certificado de Insolvencia</a:t>
            </a:r>
            <a:r>
              <a:rPr lang="es-MX" altLang="es-CL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s-CL" altLang="es-CL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n 17" descr="check-01.png">
            <a:extLst>
              <a:ext uri="{FF2B5EF4-FFF2-40B4-BE49-F238E27FC236}">
                <a16:creationId xmlns:a16="http://schemas.microsoft.com/office/drawing/2014/main" id="{9E1B77D7-20FC-464C-A4BD-587CEEC226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6" t="33201" r="26805" b="34461"/>
          <a:stretch/>
        </p:blipFill>
        <p:spPr>
          <a:xfrm>
            <a:off x="415819" y="1672976"/>
            <a:ext cx="792088" cy="864096"/>
          </a:xfrm>
          <a:prstGeom prst="rect">
            <a:avLst/>
          </a:prstGeom>
        </p:spPr>
      </p:pic>
      <p:pic>
        <p:nvPicPr>
          <p:cNvPr id="19" name="Imagen 18" descr="check-01.png">
            <a:extLst>
              <a:ext uri="{FF2B5EF4-FFF2-40B4-BE49-F238E27FC236}">
                <a16:creationId xmlns:a16="http://schemas.microsoft.com/office/drawing/2014/main" id="{60E59D75-98BD-4D90-84F9-5D6D8635B8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6" t="33201" r="26805" b="34461"/>
          <a:stretch/>
        </p:blipFill>
        <p:spPr>
          <a:xfrm>
            <a:off x="350201" y="2992173"/>
            <a:ext cx="792088" cy="864096"/>
          </a:xfrm>
          <a:prstGeom prst="rect">
            <a:avLst/>
          </a:prstGeom>
        </p:spPr>
      </p:pic>
      <p:pic>
        <p:nvPicPr>
          <p:cNvPr id="20" name="Imagen 19" descr="check-01.png">
            <a:extLst>
              <a:ext uri="{FF2B5EF4-FFF2-40B4-BE49-F238E27FC236}">
                <a16:creationId xmlns:a16="http://schemas.microsoft.com/office/drawing/2014/main" id="{EF86BA23-EC7D-4FD5-92D5-428C3E4FB9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6" t="33201" r="26805" b="34461"/>
          <a:stretch/>
        </p:blipFill>
        <p:spPr>
          <a:xfrm>
            <a:off x="401214" y="4554848"/>
            <a:ext cx="792088" cy="864096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9947F107-CB3D-4BC2-80CE-DCB7790F7CFE}"/>
              </a:ext>
            </a:extLst>
          </p:cNvPr>
          <p:cNvSpPr/>
          <p:nvPr/>
        </p:nvSpPr>
        <p:spPr>
          <a:xfrm>
            <a:off x="1538154" y="1718286"/>
            <a:ext cx="6994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Es un documento que provoca un efecto suspensivo hasta por 90 días.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00755AC-7FDB-48E5-BB42-817494163B28}"/>
              </a:ext>
            </a:extLst>
          </p:cNvPr>
          <p:cNvSpPr/>
          <p:nvPr/>
        </p:nvSpPr>
        <p:spPr>
          <a:xfrm>
            <a:off x="1538154" y="3123742"/>
            <a:ext cx="7354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Es un blindaje y protección financiera para la empresa en insolvencia.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8C7FD9B-8B3D-4836-98D3-852E1B9C53F1}"/>
              </a:ext>
            </a:extLst>
          </p:cNvPr>
          <p:cNvSpPr/>
          <p:nvPr/>
        </p:nvSpPr>
        <p:spPr>
          <a:xfrm>
            <a:off x="1572839" y="4630572"/>
            <a:ext cx="71699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Es una protección para el emprendedor ante apremios de los acreedores.</a:t>
            </a:r>
          </a:p>
        </p:txBody>
      </p:sp>
    </p:spTree>
    <p:extLst>
      <p:ext uri="{BB962C8B-B14F-4D97-AF65-F5344CB8AC3E}">
        <p14:creationId xmlns:p14="http://schemas.microsoft.com/office/powerpoint/2010/main" val="298842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3D418850-47D2-4083-BF80-76FD19FC93C1}"/>
              </a:ext>
            </a:extLst>
          </p:cNvPr>
          <p:cNvSpPr/>
          <p:nvPr/>
        </p:nvSpPr>
        <p:spPr>
          <a:xfrm>
            <a:off x="2177" y="6359240"/>
            <a:ext cx="9143999" cy="4862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7" name="Imagen 16" descr="color_GOB.png">
            <a:extLst>
              <a:ext uri="{FF2B5EF4-FFF2-40B4-BE49-F238E27FC236}">
                <a16:creationId xmlns:a16="http://schemas.microsoft.com/office/drawing/2014/main" id="{6153E0E2-0F22-4081-BA3D-D033E5FEAD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5" r="48482" b="12970"/>
          <a:stretch/>
        </p:blipFill>
        <p:spPr>
          <a:xfrm>
            <a:off x="7356053" y="0"/>
            <a:ext cx="1790123" cy="249437"/>
          </a:xfrm>
          <a:prstGeom prst="rect">
            <a:avLst/>
          </a:prstGeom>
        </p:spPr>
      </p:pic>
      <p:sp>
        <p:nvSpPr>
          <p:cNvPr id="12" name="1 Título">
            <a:extLst>
              <a:ext uri="{FF2B5EF4-FFF2-40B4-BE49-F238E27FC236}">
                <a16:creationId xmlns:a16="http://schemas.microsoft.com/office/drawing/2014/main" id="{5433B9F7-33D7-4335-A760-C126BA3E95C0}"/>
              </a:ext>
            </a:extLst>
          </p:cNvPr>
          <p:cNvSpPr>
            <a:spLocks/>
          </p:cNvSpPr>
          <p:nvPr/>
        </p:nvSpPr>
        <p:spPr bwMode="auto">
          <a:xfrm>
            <a:off x="611560" y="498760"/>
            <a:ext cx="828092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CL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de una </a:t>
            </a:r>
            <a:r>
              <a:rPr lang="es-MX" altLang="es-CL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AEI</a:t>
            </a:r>
            <a:endParaRPr lang="es-CL" altLang="es-CL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n 18" descr="check-01.png">
            <a:extLst>
              <a:ext uri="{FF2B5EF4-FFF2-40B4-BE49-F238E27FC236}">
                <a16:creationId xmlns:a16="http://schemas.microsoft.com/office/drawing/2014/main" id="{60E59D75-98BD-4D90-84F9-5D6D8635B8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6" t="33201" r="26805" b="34461"/>
          <a:stretch/>
        </p:blipFill>
        <p:spPr>
          <a:xfrm>
            <a:off x="169098" y="2780928"/>
            <a:ext cx="679647" cy="74143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505E336-EFF3-443E-B5B4-FEE34479F113}"/>
              </a:ext>
            </a:extLst>
          </p:cNvPr>
          <p:cNvSpPr/>
          <p:nvPr/>
        </p:nvSpPr>
        <p:spPr>
          <a:xfrm>
            <a:off x="951925" y="1355769"/>
            <a:ext cx="79746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282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proposiciones y conclusiones que se efectúen terminado el estudio, no serán obligatorias para el usuario, ni para los acreedores de la empresa. </a:t>
            </a:r>
          </a:p>
          <a:p>
            <a:pPr algn="just"/>
            <a:endParaRPr lang="es-ES" dirty="0">
              <a:solidFill>
                <a:srgbClr val="2828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solidFill>
                <a:srgbClr val="2828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b="1" dirty="0">
                <a:solidFill>
                  <a:srgbClr val="282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EMPRENDIMIENTO VIABLE</a:t>
            </a:r>
            <a:endParaRPr lang="es-ES" dirty="0">
              <a:solidFill>
                <a:srgbClr val="2828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>
                <a:solidFill>
                  <a:srgbClr val="282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asesor puede resolver que el emprendimiento tiene viabilidad para seguir, luego del estudio y los ajustes realizados.</a:t>
            </a:r>
          </a:p>
          <a:p>
            <a:pPr algn="just"/>
            <a:r>
              <a:rPr lang="es-ES" dirty="0">
                <a:solidFill>
                  <a:srgbClr val="282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endParaRPr lang="es-ES" dirty="0">
              <a:solidFill>
                <a:srgbClr val="2828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b="1" dirty="0">
                <a:solidFill>
                  <a:srgbClr val="282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EMPRENDIMIENTO NO VIABLE</a:t>
            </a:r>
            <a:endParaRPr lang="es-ES" dirty="0">
              <a:solidFill>
                <a:srgbClr val="2828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>
                <a:solidFill>
                  <a:srgbClr val="282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emprendimiento no es viable, y en este caso el asesor puede proponer </a:t>
            </a:r>
          </a:p>
          <a:p>
            <a:pPr algn="just"/>
            <a:r>
              <a:rPr lang="es-ES" sz="2000" b="1" u="sng" dirty="0">
                <a:solidFill>
                  <a:srgbClr val="1BAE8D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Reorganizar la empresa</a:t>
            </a:r>
            <a:endParaRPr lang="es-ES" sz="2000" dirty="0">
              <a:solidFill>
                <a:srgbClr val="2828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b="1" u="sng" dirty="0">
                <a:solidFill>
                  <a:srgbClr val="1BAE8D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Solicitar una Liquidación Voluntaria</a:t>
            </a:r>
            <a:endParaRPr lang="es-ES" sz="2000" b="0" i="0" dirty="0">
              <a:solidFill>
                <a:srgbClr val="28282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sultado de imagen para icono x">
            <a:extLst>
              <a:ext uri="{FF2B5EF4-FFF2-40B4-BE49-F238E27FC236}">
                <a16:creationId xmlns:a16="http://schemas.microsoft.com/office/drawing/2014/main" id="{42CC3382-B6F1-4BC8-AAC5-E73CF13AA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0" y="4077072"/>
            <a:ext cx="968380" cy="96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05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BF6B24A-2362-0F45-82C9-537DF0CE1EFE}"/>
              </a:ext>
            </a:extLst>
          </p:cNvPr>
          <p:cNvSpPr/>
          <p:nvPr/>
        </p:nvSpPr>
        <p:spPr>
          <a:xfrm>
            <a:off x="1907704" y="2706109"/>
            <a:ext cx="5904653" cy="123495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L" sz="4500" dirty="0">
                <a:solidFill>
                  <a:schemeClr val="tx2">
                    <a:lumMod val="75000"/>
                  </a:schemeClr>
                </a:solidFill>
                <a:latin typeface="gobCL"/>
                <a:ea typeface="Arial" charset="0"/>
                <a:cs typeface="gobCL"/>
              </a:rPr>
              <a:t>Procedimientos Ley 20.720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9925958-AB45-8740-9C05-471A4456A4BD}"/>
              </a:ext>
            </a:extLst>
          </p:cNvPr>
          <p:cNvCxnSpPr>
            <a:cxnSpLocks/>
          </p:cNvCxnSpPr>
          <p:nvPr/>
        </p:nvCxnSpPr>
        <p:spPr>
          <a:xfrm>
            <a:off x="1115616" y="1972493"/>
            <a:ext cx="0" cy="2913013"/>
          </a:xfrm>
          <a:prstGeom prst="line">
            <a:avLst/>
          </a:prstGeom>
          <a:ln w="1651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9CAF87A6-E789-4CB1-933E-79A3298CCEB1}"/>
              </a:ext>
            </a:extLst>
          </p:cNvPr>
          <p:cNvSpPr/>
          <p:nvPr/>
        </p:nvSpPr>
        <p:spPr>
          <a:xfrm>
            <a:off x="0" y="6371771"/>
            <a:ext cx="9143999" cy="4862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Imagen 10" descr="color_GOB.png">
            <a:extLst>
              <a:ext uri="{FF2B5EF4-FFF2-40B4-BE49-F238E27FC236}">
                <a16:creationId xmlns:a16="http://schemas.microsoft.com/office/drawing/2014/main" id="{3C221936-6FBE-477C-B182-FFAC926567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5" r="48482" b="12970"/>
          <a:stretch/>
        </p:blipFill>
        <p:spPr>
          <a:xfrm>
            <a:off x="7356053" y="0"/>
            <a:ext cx="1790123" cy="24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ector recto 20"/>
          <p:cNvCxnSpPr/>
          <p:nvPr/>
        </p:nvCxnSpPr>
        <p:spPr>
          <a:xfrm flipH="1">
            <a:off x="4752020" y="4221088"/>
            <a:ext cx="396044" cy="1"/>
          </a:xfrm>
          <a:prstGeom prst="line">
            <a:avLst/>
          </a:prstGeom>
          <a:noFill/>
          <a:ln w="28575" cap="flat" cmpd="sng">
            <a:solidFill>
              <a:srgbClr val="4F81BD"/>
            </a:solidFill>
            <a:prstDash val="sysDash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CuadroTexto 7"/>
          <p:cNvSpPr txBox="1"/>
          <p:nvPr/>
        </p:nvSpPr>
        <p:spPr>
          <a:xfrm>
            <a:off x="467544" y="1420474"/>
            <a:ext cx="3744416" cy="402672"/>
          </a:xfrm>
          <a:prstGeom prst="rect">
            <a:avLst/>
          </a:prstGeom>
          <a:solidFill>
            <a:srgbClr val="3869B4"/>
          </a:solidFill>
          <a:ln w="12700" cap="flat">
            <a:solidFill>
              <a:srgbClr val="4F81BD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CL" sz="22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Procedimiento Judicial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206256" y="1877925"/>
            <a:ext cx="2952328" cy="769439"/>
          </a:xfrm>
          <a:prstGeom prst="rect">
            <a:avLst/>
          </a:prstGeom>
          <a:solidFill>
            <a:srgbClr val="3869B4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s-CL" sz="22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Busca la</a:t>
            </a:r>
          </a:p>
          <a:p>
            <a:pPr algn="ctr"/>
            <a:r>
              <a:rPr lang="es-CL" sz="2200" u="sng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reestructuración</a:t>
            </a:r>
          </a:p>
        </p:txBody>
      </p:sp>
      <p:cxnSp>
        <p:nvCxnSpPr>
          <p:cNvPr id="4" name="Conector recto 3"/>
          <p:cNvCxnSpPr/>
          <p:nvPr/>
        </p:nvCxnSpPr>
        <p:spPr>
          <a:xfrm>
            <a:off x="4689264" y="1052736"/>
            <a:ext cx="20398" cy="4032448"/>
          </a:xfrm>
          <a:prstGeom prst="line">
            <a:avLst/>
          </a:prstGeom>
          <a:noFill/>
          <a:ln w="28575" cap="flat" cmpd="sng">
            <a:solidFill>
              <a:srgbClr val="4F81BD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CuadroTexto 11"/>
          <p:cNvSpPr txBox="1"/>
          <p:nvPr/>
        </p:nvSpPr>
        <p:spPr>
          <a:xfrm>
            <a:off x="467544" y="2708920"/>
            <a:ext cx="3744416" cy="1107994"/>
          </a:xfrm>
          <a:prstGeom prst="rect">
            <a:avLst/>
          </a:prstGeom>
          <a:solidFill>
            <a:srgbClr val="3869B4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s-CL" sz="22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 eje es </a:t>
            </a:r>
            <a:r>
              <a:rPr lang="es-CL" sz="2200" u="sng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mantener</a:t>
            </a:r>
            <a:r>
              <a:rPr lang="es-CL" sz="22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la unidad productiva mientras aún es viable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206256" y="3861048"/>
            <a:ext cx="2952329" cy="769439"/>
          </a:xfrm>
          <a:prstGeom prst="rect">
            <a:avLst/>
          </a:prstGeom>
          <a:solidFill>
            <a:srgbClr val="3869B4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s-CL" sz="2200" u="sng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Fomenta</a:t>
            </a:r>
            <a:r>
              <a:rPr lang="es-CL" sz="22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los acuerdos con los acreedores</a:t>
            </a:r>
          </a:p>
        </p:txBody>
      </p:sp>
      <p:cxnSp>
        <p:nvCxnSpPr>
          <p:cNvPr id="17" name="Conector recto 16"/>
          <p:cNvCxnSpPr/>
          <p:nvPr/>
        </p:nvCxnSpPr>
        <p:spPr>
          <a:xfrm flipH="1">
            <a:off x="4283968" y="1624951"/>
            <a:ext cx="384875" cy="0"/>
          </a:xfrm>
          <a:prstGeom prst="line">
            <a:avLst/>
          </a:prstGeom>
          <a:noFill/>
          <a:ln w="28575" cap="flat" cmpd="sng">
            <a:solidFill>
              <a:srgbClr val="4F81BD"/>
            </a:solidFill>
            <a:prstDash val="sysDash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Conector recto 17"/>
          <p:cNvCxnSpPr/>
          <p:nvPr/>
        </p:nvCxnSpPr>
        <p:spPr>
          <a:xfrm flipH="1">
            <a:off x="4716016" y="2276872"/>
            <a:ext cx="396044" cy="0"/>
          </a:xfrm>
          <a:prstGeom prst="line">
            <a:avLst/>
          </a:prstGeom>
          <a:noFill/>
          <a:ln w="28575" cap="flat" cmpd="sng">
            <a:solidFill>
              <a:srgbClr val="4F81BD"/>
            </a:solidFill>
            <a:prstDash val="sysDash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Conector recto 18"/>
          <p:cNvCxnSpPr/>
          <p:nvPr/>
        </p:nvCxnSpPr>
        <p:spPr>
          <a:xfrm flipH="1">
            <a:off x="4283968" y="3322912"/>
            <a:ext cx="384875" cy="0"/>
          </a:xfrm>
          <a:prstGeom prst="line">
            <a:avLst/>
          </a:prstGeom>
          <a:noFill/>
          <a:ln w="28575" cap="flat" cmpd="sng">
            <a:solidFill>
              <a:srgbClr val="4F81BD"/>
            </a:solidFill>
            <a:prstDash val="sysDash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CuadroTexto 22"/>
          <p:cNvSpPr txBox="1"/>
          <p:nvPr/>
        </p:nvSpPr>
        <p:spPr>
          <a:xfrm>
            <a:off x="913407" y="5092377"/>
            <a:ext cx="7691041" cy="763284"/>
          </a:xfrm>
          <a:prstGeom prst="rect">
            <a:avLst/>
          </a:prstGeom>
          <a:solidFill>
            <a:srgbClr val="3C8FEE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CL" sz="24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empresa logra establecer nuevos acuerdos financieros que le permiten </a:t>
            </a:r>
            <a:r>
              <a:rPr lang="es-CL" sz="2400" u="sng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seguir funcionando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411760" y="332656"/>
            <a:ext cx="4608512" cy="720080"/>
          </a:xfrm>
          <a:prstGeom prst="rect">
            <a:avLst/>
          </a:prstGeom>
          <a:solidFill>
            <a:srgbClr val="3C8FEE"/>
          </a:solidFill>
          <a:ln w="57150" cap="flat" cmpd="sng">
            <a:solidFill>
              <a:srgbClr val="3C8FEE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483768" y="171438"/>
            <a:ext cx="4392488" cy="8771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>
              <a:lnSpc>
                <a:spcPct val="150000"/>
              </a:lnSpc>
            </a:pPr>
            <a:r>
              <a:rPr lang="es-ES_tradnl" sz="3600" b="1">
                <a:solidFill>
                  <a:schemeClr val="bg1"/>
                </a:solidFill>
                <a:latin typeface="Arial"/>
                <a:cs typeface="Arial"/>
              </a:rPr>
              <a:t>Reorganización</a:t>
            </a:r>
            <a:endParaRPr lang="es-ES_tradnl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Marcador de número de diapositiva 2"/>
          <p:cNvSpPr>
            <a:spLocks noGrp="1"/>
          </p:cNvSpPr>
          <p:nvPr>
            <p:ph type="sldNum" sz="quarter" idx="2"/>
          </p:nvPr>
        </p:nvSpPr>
        <p:spPr>
          <a:xfrm>
            <a:off x="6553200" y="6400413"/>
            <a:ext cx="2133600" cy="276999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pic>
        <p:nvPicPr>
          <p:cNvPr id="15" name="Imagen 14" descr="color_GOB.png">
            <a:extLst>
              <a:ext uri="{FF2B5EF4-FFF2-40B4-BE49-F238E27FC236}">
                <a16:creationId xmlns:a16="http://schemas.microsoft.com/office/drawing/2014/main" id="{2500B855-B603-41EF-978B-6B464BF6AB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5" r="48482" b="12970"/>
          <a:stretch/>
        </p:blipFill>
        <p:spPr>
          <a:xfrm>
            <a:off x="7356053" y="0"/>
            <a:ext cx="1790123" cy="249437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D4784271-D569-4CED-BD52-F24FA3AAB26C}"/>
              </a:ext>
            </a:extLst>
          </p:cNvPr>
          <p:cNvSpPr/>
          <p:nvPr/>
        </p:nvSpPr>
        <p:spPr>
          <a:xfrm>
            <a:off x="0" y="6371771"/>
            <a:ext cx="9143999" cy="4862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81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2"/>
          </p:nvPr>
        </p:nvSpPr>
        <p:spPr>
          <a:xfrm>
            <a:off x="6553200" y="6400413"/>
            <a:ext cx="2133600" cy="276999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29208" y="1610218"/>
            <a:ext cx="8291264" cy="10618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es-CL" sz="2100" dirty="0">
                <a:solidFill>
                  <a:srgbClr val="53535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Las personas jurídicas de derecho privado, con o sin fines de lucro, como por ejemplo: empresas en gral, fundaciones, corporaciones, asociaciones gremiales, sindicatos, etc.</a:t>
            </a:r>
          </a:p>
        </p:txBody>
      </p:sp>
      <p:sp>
        <p:nvSpPr>
          <p:cNvPr id="10" name="13 Rectángulo"/>
          <p:cNvSpPr>
            <a:spLocks noChangeArrowheads="1"/>
          </p:cNvSpPr>
          <p:nvPr/>
        </p:nvSpPr>
        <p:spPr bwMode="auto">
          <a:xfrm>
            <a:off x="147515" y="294294"/>
            <a:ext cx="837458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es-CL" altLang="es-CL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¿Que empresas se pueden acoger al</a:t>
            </a:r>
          </a:p>
          <a:p>
            <a:pPr algn="l" eaLnBrk="1" hangingPunct="1"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es-CL" altLang="es-CL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procedimiento de Reorganización?</a:t>
            </a:r>
            <a:endParaRPr lang="en-US" altLang="es-CL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5" name="Imagen 14" descr="TAMANO EMPRESAS-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5" t="63187" r="55133" b="17022"/>
          <a:stretch/>
        </p:blipFill>
        <p:spPr>
          <a:xfrm>
            <a:off x="1115616" y="4032826"/>
            <a:ext cx="1776800" cy="1793354"/>
          </a:xfrm>
          <a:prstGeom prst="rect">
            <a:avLst/>
          </a:prstGeom>
        </p:spPr>
      </p:pic>
      <p:pic>
        <p:nvPicPr>
          <p:cNvPr id="16" name="Imagen 15" descr="TAMANO EMPRESAS-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1" t="63687" r="28477" b="16522"/>
          <a:stretch/>
        </p:blipFill>
        <p:spPr>
          <a:xfrm>
            <a:off x="3239852" y="4270057"/>
            <a:ext cx="1776800" cy="1793354"/>
          </a:xfrm>
          <a:prstGeom prst="rect">
            <a:avLst/>
          </a:prstGeom>
        </p:spPr>
      </p:pic>
      <p:pic>
        <p:nvPicPr>
          <p:cNvPr id="17" name="Imagen 16" descr="TAMANO EMPRESAS-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3" t="63262" r="1132" b="16947"/>
          <a:stretch/>
        </p:blipFill>
        <p:spPr>
          <a:xfrm>
            <a:off x="5573129" y="4293739"/>
            <a:ext cx="2046871" cy="179335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22752" y="3194394"/>
            <a:ext cx="7999344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es-CL" sz="2100" dirty="0">
                <a:solidFill>
                  <a:srgbClr val="53535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Las personas naturales que sean contribuyentes de 1º Categoría (facturas) o de la Ley sobre Impuesto a la Renta (boletas).</a:t>
            </a:r>
          </a:p>
        </p:txBody>
      </p:sp>
      <p:pic>
        <p:nvPicPr>
          <p:cNvPr id="9" name="Imagen 8" descr="color_GOB.png">
            <a:extLst>
              <a:ext uri="{FF2B5EF4-FFF2-40B4-BE49-F238E27FC236}">
                <a16:creationId xmlns:a16="http://schemas.microsoft.com/office/drawing/2014/main" id="{7AF570FE-6F37-42E9-A054-AA782899CD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5" r="48482" b="12970"/>
          <a:stretch/>
        </p:blipFill>
        <p:spPr>
          <a:xfrm>
            <a:off x="7356053" y="0"/>
            <a:ext cx="1790123" cy="249437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8E91916F-47ED-4F6A-AEE5-C49AAC69EF64}"/>
              </a:ext>
            </a:extLst>
          </p:cNvPr>
          <p:cNvSpPr/>
          <p:nvPr/>
        </p:nvSpPr>
        <p:spPr>
          <a:xfrm>
            <a:off x="0" y="6371771"/>
            <a:ext cx="9143999" cy="4862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275D416-2847-4828-B7DC-CAC443C8A439}"/>
              </a:ext>
            </a:extLst>
          </p:cNvPr>
          <p:cNvSpPr/>
          <p:nvPr/>
        </p:nvSpPr>
        <p:spPr>
          <a:xfrm>
            <a:off x="179512" y="1719608"/>
            <a:ext cx="288032" cy="288032"/>
          </a:xfrm>
          <a:prstGeom prst="rect">
            <a:avLst/>
          </a:prstGeom>
          <a:solidFill>
            <a:srgbClr val="22589A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6C844C4-749F-477A-AEF7-9A13D618CC6D}"/>
              </a:ext>
            </a:extLst>
          </p:cNvPr>
          <p:cNvSpPr/>
          <p:nvPr/>
        </p:nvSpPr>
        <p:spPr>
          <a:xfrm>
            <a:off x="179512" y="3272265"/>
            <a:ext cx="288032" cy="288032"/>
          </a:xfrm>
          <a:prstGeom prst="rect">
            <a:avLst/>
          </a:prstGeom>
          <a:solidFill>
            <a:srgbClr val="22589A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009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2"/>
          </p:nvPr>
        </p:nvSpPr>
        <p:spPr>
          <a:xfrm>
            <a:off x="6553200" y="6400413"/>
            <a:ext cx="2133600" cy="276999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" name="Rectángulo 4"/>
          <p:cNvSpPr/>
          <p:nvPr/>
        </p:nvSpPr>
        <p:spPr>
          <a:xfrm>
            <a:off x="-612576" y="425323"/>
            <a:ext cx="8494158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solidFill>
                  <a:srgbClr val="1F497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¿Cómo se solicita en contingencia?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790147" y="1447269"/>
            <a:ext cx="7245274" cy="1785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la dictación de la Ley </a:t>
            </a:r>
            <a:r>
              <a:rPr lang="es-CL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N°</a:t>
            </a:r>
            <a:r>
              <a:rPr lang="es-C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20.886 sobre tramitación electrónica, tanto el inicio como el desarrollo de parte importante de las actuaciones del procedimiento se pueden hacer de manera virtual en la web </a:t>
            </a:r>
            <a:r>
              <a:rPr lang="es-C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www.poderjudicial.cl</a:t>
            </a:r>
            <a:r>
              <a:rPr lang="es-C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5661248"/>
            <a:ext cx="9144000" cy="65564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Imagen 21" descr="color_GOB.png">
            <a:extLst>
              <a:ext uri="{FF2B5EF4-FFF2-40B4-BE49-F238E27FC236}">
                <a16:creationId xmlns:a16="http://schemas.microsoft.com/office/drawing/2014/main" id="{45C394D8-BFFC-4A47-AB7D-B4DCCB9ED5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5" r="48482" b="12970"/>
          <a:stretch/>
        </p:blipFill>
        <p:spPr>
          <a:xfrm>
            <a:off x="7356053" y="0"/>
            <a:ext cx="1790123" cy="249437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D8FA1496-4ABB-459E-B021-A6A71F356E27}"/>
              </a:ext>
            </a:extLst>
          </p:cNvPr>
          <p:cNvSpPr/>
          <p:nvPr/>
        </p:nvSpPr>
        <p:spPr>
          <a:xfrm>
            <a:off x="0" y="6371771"/>
            <a:ext cx="9143999" cy="4862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0D70815-12D1-4E79-8C80-121CC9968C8A}"/>
              </a:ext>
            </a:extLst>
          </p:cNvPr>
          <p:cNvSpPr txBox="1"/>
          <p:nvPr/>
        </p:nvSpPr>
        <p:spPr>
          <a:xfrm>
            <a:off x="1822863" y="4203145"/>
            <a:ext cx="7245274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s-C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información también en www.superir.gob.cl</a:t>
            </a:r>
            <a:endParaRPr lang="es-E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Resultado de imagen para icono tribunales">
            <a:extLst>
              <a:ext uri="{FF2B5EF4-FFF2-40B4-BE49-F238E27FC236}">
                <a16:creationId xmlns:a16="http://schemas.microsoft.com/office/drawing/2014/main" id="{E18FDFE0-769C-43DF-8757-6A245AFFC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04" y="1663480"/>
            <a:ext cx="1329207" cy="1329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icono computador">
            <a:extLst>
              <a:ext uri="{FF2B5EF4-FFF2-40B4-BE49-F238E27FC236}">
                <a16:creationId xmlns:a16="http://schemas.microsoft.com/office/drawing/2014/main" id="{2B42F9B6-B7AF-441A-A4F2-4D0A15CCB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2" y="3695314"/>
            <a:ext cx="1446549" cy="1446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40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2"/>
          </p:nvPr>
        </p:nvSpPr>
        <p:spPr>
          <a:xfrm>
            <a:off x="6553200" y="6400413"/>
            <a:ext cx="2133600" cy="276999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90954" y="1268760"/>
            <a:ext cx="427637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s-CL" sz="2000" dirty="0">
                <a:solidFill>
                  <a:srgbClr val="53535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Protección financiera concursal.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279971" y="1786929"/>
            <a:ext cx="4276374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s-CL" sz="2000" dirty="0">
                <a:solidFill>
                  <a:srgbClr val="53535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Designación de un Veedor(a).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272047" y="2362993"/>
            <a:ext cx="4836457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s-CL" sz="2000" dirty="0">
                <a:solidFill>
                  <a:srgbClr val="53535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Acuerdos para establecer nuevas formas de saldar deudas.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283967" y="4091185"/>
            <a:ext cx="4824537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s-CL" sz="2000" dirty="0">
                <a:solidFill>
                  <a:srgbClr val="53535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 realiza una junta de acreedores.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282075" y="4650089"/>
            <a:ext cx="4539377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s-CL" sz="2000" dirty="0">
                <a:solidFill>
                  <a:srgbClr val="53535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objetivo es que la empresa continue funcionando y mantener la unidad productiva y fuente laboral.</a:t>
            </a:r>
          </a:p>
        </p:txBody>
      </p:sp>
      <p:pic>
        <p:nvPicPr>
          <p:cNvPr id="4" name="Imagen 3" descr="LAMINA 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9" r="38151" b="2633"/>
          <a:stretch/>
        </p:blipFill>
        <p:spPr>
          <a:xfrm>
            <a:off x="0" y="0"/>
            <a:ext cx="404483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CuadroTexto 15"/>
          <p:cNvSpPr txBox="1"/>
          <p:nvPr/>
        </p:nvSpPr>
        <p:spPr>
          <a:xfrm>
            <a:off x="4283968" y="3227089"/>
            <a:ext cx="4483325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s-CL" sz="2000" dirty="0">
                <a:solidFill>
                  <a:srgbClr val="53535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Periodo donde la empresa no podrá ser demandada.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C2BFE46-ED9D-43C6-B215-6EA651EAFE6B}"/>
              </a:ext>
            </a:extLst>
          </p:cNvPr>
          <p:cNvSpPr/>
          <p:nvPr/>
        </p:nvSpPr>
        <p:spPr>
          <a:xfrm>
            <a:off x="4294648" y="615858"/>
            <a:ext cx="4281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>
                <a:solidFill>
                  <a:srgbClr val="1F497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Efectos de Reorganización</a:t>
            </a:r>
          </a:p>
        </p:txBody>
      </p:sp>
      <p:pic>
        <p:nvPicPr>
          <p:cNvPr id="18" name="Imagen 17" descr="color_GOB.png">
            <a:extLst>
              <a:ext uri="{FF2B5EF4-FFF2-40B4-BE49-F238E27FC236}">
                <a16:creationId xmlns:a16="http://schemas.microsoft.com/office/drawing/2014/main" id="{1A2431ED-0654-4377-BC81-3D4C5E9676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5" r="48482" b="12970"/>
          <a:stretch/>
        </p:blipFill>
        <p:spPr>
          <a:xfrm>
            <a:off x="7356053" y="0"/>
            <a:ext cx="1790123" cy="249437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D072B05A-489F-4D47-837D-BD460FEBFC0D}"/>
              </a:ext>
            </a:extLst>
          </p:cNvPr>
          <p:cNvSpPr/>
          <p:nvPr/>
        </p:nvSpPr>
        <p:spPr>
          <a:xfrm>
            <a:off x="0" y="6371771"/>
            <a:ext cx="9143999" cy="4862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310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413"/>
            <a:ext cx="2133600" cy="276999"/>
          </a:xfrm>
        </p:spPr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pic>
        <p:nvPicPr>
          <p:cNvPr id="2" name="Imagen 1" descr="LAMINA 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7" r="25905"/>
          <a:stretch/>
        </p:blipFill>
        <p:spPr>
          <a:xfrm>
            <a:off x="1" y="0"/>
            <a:ext cx="3967541" cy="6858000"/>
          </a:xfrm>
          <a:prstGeom prst="rect">
            <a:avLst/>
          </a:prstGeom>
        </p:spPr>
      </p:pic>
      <p:sp>
        <p:nvSpPr>
          <p:cNvPr id="5" name="Triángulo rectángulo 4"/>
          <p:cNvSpPr/>
          <p:nvPr/>
        </p:nvSpPr>
        <p:spPr>
          <a:xfrm rot="10950796">
            <a:off x="3513984" y="-68454"/>
            <a:ext cx="1562072" cy="6885384"/>
          </a:xfrm>
          <a:prstGeom prst="rtTriangle">
            <a:avLst/>
          </a:prstGeom>
          <a:solidFill>
            <a:srgbClr val="FFFFFF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211960" y="3495904"/>
            <a:ext cx="49320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s-CL" sz="2400" kern="1200" dirty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Bajo este foco, se entiende  la insolvencia como una oportunidad de:</a:t>
            </a:r>
          </a:p>
          <a:p>
            <a:pPr algn="l" rtl="0"/>
            <a:r>
              <a:rPr lang="es-CL" sz="2400" b="1" kern="1200" dirty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Retomar el control del emprendimiento en situación financiera compleja y/o en crisis</a:t>
            </a:r>
            <a:r>
              <a:rPr lang="es-CL" sz="2400" kern="1200" dirty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075046" y="836950"/>
            <a:ext cx="50689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s-ES" sz="2400" kern="1200" dirty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Acuerdo de Reorganización aprobado judicialmente, producirá la remisión, novación o </a:t>
            </a:r>
            <a:r>
              <a:rPr lang="es-ES" sz="2400" kern="1200" dirty="0" err="1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repactación</a:t>
            </a:r>
            <a:r>
              <a:rPr lang="es-ES" sz="2400" kern="1200" dirty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 todo o parte de los créditos que debía la Empresa Deudora, conforme a lo acordado con los acreedores. </a:t>
            </a:r>
            <a:endParaRPr lang="es-CL" sz="2400" kern="1200" dirty="0">
              <a:solidFill>
                <a:schemeClr val="bg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C04617E-4EF5-49E7-9CD6-3BC6B825DD61}"/>
              </a:ext>
            </a:extLst>
          </p:cNvPr>
          <p:cNvSpPr/>
          <p:nvPr/>
        </p:nvSpPr>
        <p:spPr>
          <a:xfrm>
            <a:off x="3815408" y="407906"/>
            <a:ext cx="5328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>
                <a:solidFill>
                  <a:srgbClr val="1F497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Resultado de una Reorganización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923FB7C-3EAE-4608-9D72-FA43C95327AC}"/>
              </a:ext>
            </a:extLst>
          </p:cNvPr>
          <p:cNvSpPr/>
          <p:nvPr/>
        </p:nvSpPr>
        <p:spPr>
          <a:xfrm>
            <a:off x="0" y="6371771"/>
            <a:ext cx="9143999" cy="4862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 descr="color_GOB.png">
            <a:extLst>
              <a:ext uri="{FF2B5EF4-FFF2-40B4-BE49-F238E27FC236}">
                <a16:creationId xmlns:a16="http://schemas.microsoft.com/office/drawing/2014/main" id="{9AC0B23E-2A7C-43C3-9874-9867AFB6EE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5" r="48482" b="12970"/>
          <a:stretch/>
        </p:blipFill>
        <p:spPr>
          <a:xfrm>
            <a:off x="7356053" y="0"/>
            <a:ext cx="1790123" cy="24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7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C2DE324-36CF-4CAB-AD59-099FA443916D}"/>
              </a:ext>
            </a:extLst>
          </p:cNvPr>
          <p:cNvSpPr/>
          <p:nvPr/>
        </p:nvSpPr>
        <p:spPr>
          <a:xfrm>
            <a:off x="0" y="6371771"/>
            <a:ext cx="9143999" cy="4862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F4B7DA1-3D12-4D14-9D5D-7455BE0C21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9"/>
            <a:ext cx="9144000" cy="6266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0927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ector recto 20"/>
          <p:cNvCxnSpPr/>
          <p:nvPr/>
        </p:nvCxnSpPr>
        <p:spPr>
          <a:xfrm flipH="1">
            <a:off x="4752020" y="4221087"/>
            <a:ext cx="396044" cy="1"/>
          </a:xfrm>
          <a:prstGeom prst="line">
            <a:avLst/>
          </a:prstGeom>
          <a:noFill/>
          <a:ln w="28575" cap="flat" cmpd="sng">
            <a:solidFill>
              <a:srgbClr val="4F81BD"/>
            </a:solidFill>
            <a:prstDash val="sysDash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CuadroTexto 7"/>
          <p:cNvSpPr txBox="1"/>
          <p:nvPr/>
        </p:nvSpPr>
        <p:spPr>
          <a:xfrm>
            <a:off x="467544" y="1420474"/>
            <a:ext cx="3744416" cy="374459"/>
          </a:xfrm>
          <a:prstGeom prst="rect">
            <a:avLst/>
          </a:prstGeom>
          <a:solidFill>
            <a:srgbClr val="3869B4"/>
          </a:solidFill>
          <a:ln w="12700" cap="flat">
            <a:solidFill>
              <a:srgbClr val="4F81BD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CL" sz="20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Procedimiento Judicial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163891" y="3689158"/>
            <a:ext cx="3690910" cy="1015661"/>
          </a:xfrm>
          <a:prstGeom prst="rect">
            <a:avLst/>
          </a:prstGeom>
          <a:solidFill>
            <a:srgbClr val="3869B4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s-CL" sz="20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 </a:t>
            </a:r>
            <a:r>
              <a:rPr lang="es-CL" sz="2000" u="sng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pagará a acreedores</a:t>
            </a:r>
            <a:r>
              <a:rPr lang="es-CL" sz="20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que presentaron sus créditos ante el tribunal</a:t>
            </a:r>
            <a:endParaRPr lang="es-CL" sz="2000" u="sng" dirty="0">
              <a:solidFill>
                <a:srgbClr val="FFFFFF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4689264" y="1052736"/>
            <a:ext cx="20398" cy="4032448"/>
          </a:xfrm>
          <a:prstGeom prst="line">
            <a:avLst/>
          </a:prstGeom>
          <a:noFill/>
          <a:ln w="28575" cap="flat" cmpd="sng">
            <a:solidFill>
              <a:srgbClr val="4F81BD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CuadroTexto 11"/>
          <p:cNvSpPr txBox="1"/>
          <p:nvPr/>
        </p:nvSpPr>
        <p:spPr>
          <a:xfrm>
            <a:off x="5110385" y="1693259"/>
            <a:ext cx="3744416" cy="1015661"/>
          </a:xfrm>
          <a:prstGeom prst="rect">
            <a:avLst/>
          </a:prstGeom>
          <a:solidFill>
            <a:srgbClr val="3869B4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s-CL" sz="20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empresa se somete al procedimiento de manera voluntaria o forzosa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67545" y="2629363"/>
            <a:ext cx="3768488" cy="1015661"/>
          </a:xfrm>
          <a:prstGeom prst="rect">
            <a:avLst/>
          </a:prstGeom>
          <a:solidFill>
            <a:srgbClr val="3869B4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s-CL" sz="2000" u="sng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Permite saldar deudas </a:t>
            </a:r>
            <a:r>
              <a:rPr lang="es-CL" sz="20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mediante la venta de los bienes y activos de la empresa</a:t>
            </a:r>
          </a:p>
        </p:txBody>
      </p:sp>
      <p:cxnSp>
        <p:nvCxnSpPr>
          <p:cNvPr id="17" name="Conector recto 16"/>
          <p:cNvCxnSpPr/>
          <p:nvPr/>
        </p:nvCxnSpPr>
        <p:spPr>
          <a:xfrm flipH="1">
            <a:off x="4283968" y="1624951"/>
            <a:ext cx="384875" cy="0"/>
          </a:xfrm>
          <a:prstGeom prst="line">
            <a:avLst/>
          </a:prstGeom>
          <a:noFill/>
          <a:ln w="28575" cap="flat" cmpd="sng">
            <a:solidFill>
              <a:srgbClr val="4F81BD"/>
            </a:solidFill>
            <a:prstDash val="sysDash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Conector recto 17"/>
          <p:cNvCxnSpPr/>
          <p:nvPr/>
        </p:nvCxnSpPr>
        <p:spPr>
          <a:xfrm flipH="1">
            <a:off x="4716016" y="2176990"/>
            <a:ext cx="396044" cy="0"/>
          </a:xfrm>
          <a:prstGeom prst="line">
            <a:avLst/>
          </a:prstGeom>
          <a:noFill/>
          <a:ln w="28575" cap="flat" cmpd="sng">
            <a:solidFill>
              <a:srgbClr val="4F81BD"/>
            </a:solidFill>
            <a:prstDash val="sysDash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Conector recto 18"/>
          <p:cNvCxnSpPr/>
          <p:nvPr/>
        </p:nvCxnSpPr>
        <p:spPr>
          <a:xfrm flipH="1">
            <a:off x="4283968" y="3144162"/>
            <a:ext cx="384875" cy="0"/>
          </a:xfrm>
          <a:prstGeom prst="line">
            <a:avLst/>
          </a:prstGeom>
          <a:noFill/>
          <a:ln w="28575" cap="flat" cmpd="sng">
            <a:solidFill>
              <a:srgbClr val="4F81BD"/>
            </a:solidFill>
            <a:prstDash val="sysDash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CuadroTexto 22"/>
          <p:cNvSpPr txBox="1"/>
          <p:nvPr/>
        </p:nvSpPr>
        <p:spPr>
          <a:xfrm>
            <a:off x="759178" y="5073104"/>
            <a:ext cx="7845269" cy="928457"/>
          </a:xfrm>
          <a:prstGeom prst="rect">
            <a:avLst/>
          </a:prstGeom>
          <a:solidFill>
            <a:srgbClr val="00808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CL" sz="20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Permite el cierre formal de la empresa, se otorga el pago a acreedores y trabajadores, se extinguen los saldos de las deudas que quedaron sin pagar.</a:t>
            </a:r>
            <a:endParaRPr lang="es-CL" sz="2000" u="sng" dirty="0">
              <a:solidFill>
                <a:srgbClr val="FFFFFF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627784" y="332656"/>
            <a:ext cx="4104456" cy="720080"/>
          </a:xfrm>
          <a:prstGeom prst="rect">
            <a:avLst/>
          </a:prstGeom>
          <a:solidFill>
            <a:srgbClr val="008080"/>
          </a:solidFill>
          <a:ln w="57150" cap="flat" cmpd="sng">
            <a:solidFill>
              <a:srgbClr val="00808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648182" y="175028"/>
            <a:ext cx="4257724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>
              <a:lnSpc>
                <a:spcPct val="150000"/>
              </a:lnSpc>
            </a:pPr>
            <a:r>
              <a:rPr lang="es-ES_tradnl" sz="3600" b="1" dirty="0">
                <a:solidFill>
                  <a:schemeClr val="bg1"/>
                </a:solidFill>
                <a:latin typeface="Arial"/>
                <a:cs typeface="Arial"/>
              </a:rPr>
              <a:t>Liquidación</a:t>
            </a:r>
          </a:p>
        </p:txBody>
      </p:sp>
      <p:sp>
        <p:nvSpPr>
          <p:cNvPr id="14" name="Marcador de número de diapositiva 2"/>
          <p:cNvSpPr>
            <a:spLocks noGrp="1"/>
          </p:cNvSpPr>
          <p:nvPr>
            <p:ph type="sldNum" sz="quarter" idx="2"/>
          </p:nvPr>
        </p:nvSpPr>
        <p:spPr>
          <a:xfrm>
            <a:off x="6553200" y="6400413"/>
            <a:ext cx="2133600" cy="276999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pic>
        <p:nvPicPr>
          <p:cNvPr id="15" name="Imagen 14" descr="color_GOB.png">
            <a:extLst>
              <a:ext uri="{FF2B5EF4-FFF2-40B4-BE49-F238E27FC236}">
                <a16:creationId xmlns:a16="http://schemas.microsoft.com/office/drawing/2014/main" id="{5878ED5B-1840-4FC0-9F7E-14B31B7D61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5" r="48482" b="12970"/>
          <a:stretch/>
        </p:blipFill>
        <p:spPr>
          <a:xfrm>
            <a:off x="7356053" y="0"/>
            <a:ext cx="1790123" cy="249437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000AE75-4ACD-48EC-8E30-B4AEA3F2915D}"/>
              </a:ext>
            </a:extLst>
          </p:cNvPr>
          <p:cNvSpPr/>
          <p:nvPr/>
        </p:nvSpPr>
        <p:spPr>
          <a:xfrm>
            <a:off x="0" y="6371771"/>
            <a:ext cx="9143999" cy="4862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891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2"/>
          </p:nvPr>
        </p:nvSpPr>
        <p:spPr>
          <a:xfrm>
            <a:off x="6553200" y="6400413"/>
            <a:ext cx="2133600" cy="276999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29208" y="1610218"/>
            <a:ext cx="8291264" cy="10618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es-CL" sz="2100" dirty="0">
                <a:solidFill>
                  <a:srgbClr val="53535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Las personas jurídicas de derecho privado, con o sin fines de lucro, como por ejemplo: empresas en gral, fundaciones, corporaciones, asociaciones gremiales, sindicatos, etc.</a:t>
            </a:r>
          </a:p>
        </p:txBody>
      </p:sp>
      <p:sp>
        <p:nvSpPr>
          <p:cNvPr id="10" name="13 Rectángulo"/>
          <p:cNvSpPr>
            <a:spLocks noChangeArrowheads="1"/>
          </p:cNvSpPr>
          <p:nvPr/>
        </p:nvSpPr>
        <p:spPr bwMode="auto">
          <a:xfrm>
            <a:off x="129301" y="381422"/>
            <a:ext cx="837458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es-CL" altLang="es-CL" b="1" dirty="0">
                <a:solidFill>
                  <a:srgbClr val="005FA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¿Qué empresas se pueden acoger al</a:t>
            </a:r>
          </a:p>
          <a:p>
            <a:pPr algn="l" eaLnBrk="1" hangingPunct="1"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es-CL" altLang="es-CL" b="1" dirty="0">
                <a:solidFill>
                  <a:srgbClr val="005FA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procedimiento de </a:t>
            </a:r>
            <a:r>
              <a:rPr lang="es-CL" altLang="es-CL" b="1" dirty="0">
                <a:solidFill>
                  <a:srgbClr val="00808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Liquidación</a:t>
            </a:r>
            <a:r>
              <a:rPr lang="es-CL" altLang="es-CL" b="1" dirty="0">
                <a:solidFill>
                  <a:srgbClr val="005FA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?</a:t>
            </a:r>
            <a:endParaRPr lang="en-US" altLang="es-CL" b="1" dirty="0">
              <a:solidFill>
                <a:srgbClr val="005FA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2752" y="3194394"/>
            <a:ext cx="7999344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es-CL" sz="2100" dirty="0">
                <a:solidFill>
                  <a:srgbClr val="53535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Las personas naturales que sean contribuyentes de 1º Categoría (facturas) o de la Ley sobre Impuesto a la Renta (boletas).</a:t>
            </a:r>
          </a:p>
        </p:txBody>
      </p:sp>
      <p:pic>
        <p:nvPicPr>
          <p:cNvPr id="2" name="Imagen 1" descr="TAMANO EMPRESAS-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9" t="27287" r="58213" b="56102"/>
          <a:stretch/>
        </p:blipFill>
        <p:spPr>
          <a:xfrm>
            <a:off x="971600" y="4468774"/>
            <a:ext cx="1826160" cy="1708784"/>
          </a:xfrm>
          <a:prstGeom prst="rect">
            <a:avLst/>
          </a:prstGeom>
        </p:spPr>
      </p:pic>
      <p:pic>
        <p:nvPicPr>
          <p:cNvPr id="11" name="Imagen 10" descr="TAMANO EMPRESAS-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3" t="26969" r="31609" b="56420"/>
          <a:stretch/>
        </p:blipFill>
        <p:spPr>
          <a:xfrm>
            <a:off x="3275856" y="4502932"/>
            <a:ext cx="1826160" cy="1708784"/>
          </a:xfrm>
          <a:prstGeom prst="rect">
            <a:avLst/>
          </a:prstGeom>
        </p:spPr>
      </p:pic>
      <p:pic>
        <p:nvPicPr>
          <p:cNvPr id="13" name="Imagen 12" descr="TAMANO EMPRESAS-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3" t="24794" r="2079" b="56419"/>
          <a:stretch/>
        </p:blipFill>
        <p:spPr>
          <a:xfrm>
            <a:off x="5717682" y="4279117"/>
            <a:ext cx="2386607" cy="1932599"/>
          </a:xfrm>
          <a:prstGeom prst="rect">
            <a:avLst/>
          </a:prstGeom>
        </p:spPr>
      </p:pic>
      <p:pic>
        <p:nvPicPr>
          <p:cNvPr id="9" name="Imagen 8" descr="color_GOB.png">
            <a:extLst>
              <a:ext uri="{FF2B5EF4-FFF2-40B4-BE49-F238E27FC236}">
                <a16:creationId xmlns:a16="http://schemas.microsoft.com/office/drawing/2014/main" id="{70C7BA9A-236D-4462-B4F8-8DC1538222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5" r="48482" b="12970"/>
          <a:stretch/>
        </p:blipFill>
        <p:spPr>
          <a:xfrm>
            <a:off x="7356053" y="0"/>
            <a:ext cx="1790123" cy="249437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A96454CB-55B9-43C4-8E0F-EA58B2B90862}"/>
              </a:ext>
            </a:extLst>
          </p:cNvPr>
          <p:cNvSpPr/>
          <p:nvPr/>
        </p:nvSpPr>
        <p:spPr>
          <a:xfrm>
            <a:off x="0" y="6371771"/>
            <a:ext cx="9143999" cy="4862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DAAAC8B-CF37-4B00-AADB-3D077BD434E9}"/>
              </a:ext>
            </a:extLst>
          </p:cNvPr>
          <p:cNvSpPr/>
          <p:nvPr/>
        </p:nvSpPr>
        <p:spPr>
          <a:xfrm>
            <a:off x="179512" y="1670377"/>
            <a:ext cx="288032" cy="288032"/>
          </a:xfrm>
          <a:prstGeom prst="rect">
            <a:avLst/>
          </a:prstGeom>
          <a:solidFill>
            <a:srgbClr val="22589A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7416B96-B9BA-4C34-848A-F0B1510ECDC9}"/>
              </a:ext>
            </a:extLst>
          </p:cNvPr>
          <p:cNvSpPr/>
          <p:nvPr/>
        </p:nvSpPr>
        <p:spPr>
          <a:xfrm>
            <a:off x="160494" y="3275693"/>
            <a:ext cx="288032" cy="288032"/>
          </a:xfrm>
          <a:prstGeom prst="rect">
            <a:avLst/>
          </a:prstGeom>
          <a:solidFill>
            <a:srgbClr val="22589A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335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2"/>
          </p:nvPr>
        </p:nvSpPr>
        <p:spPr>
          <a:xfrm>
            <a:off x="6553200" y="6400413"/>
            <a:ext cx="2133600" cy="276999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" name="Rectángulo 4"/>
          <p:cNvSpPr/>
          <p:nvPr/>
        </p:nvSpPr>
        <p:spPr>
          <a:xfrm>
            <a:off x="-612576" y="425323"/>
            <a:ext cx="8494158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solidFill>
                  <a:srgbClr val="1F497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¿Cómo se solicita en contingencia?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790147" y="1447269"/>
            <a:ext cx="7245274" cy="1785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la dictación de la Ley </a:t>
            </a:r>
            <a:r>
              <a:rPr lang="es-CL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N°</a:t>
            </a:r>
            <a:r>
              <a:rPr lang="es-C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20.886 sobre tramitación electrónica, tanto el inicio como el desarrollo de parte importante de las actuaciones del procedimiento se pueden hacer de manera virtual en la web </a:t>
            </a:r>
            <a:r>
              <a:rPr lang="es-C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www.poderjudicial.cl</a:t>
            </a:r>
            <a:r>
              <a:rPr lang="es-C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5661248"/>
            <a:ext cx="9144000" cy="65564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Imagen 21" descr="color_GOB.png">
            <a:extLst>
              <a:ext uri="{FF2B5EF4-FFF2-40B4-BE49-F238E27FC236}">
                <a16:creationId xmlns:a16="http://schemas.microsoft.com/office/drawing/2014/main" id="{45C394D8-BFFC-4A47-AB7D-B4DCCB9ED5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5" r="48482" b="12970"/>
          <a:stretch/>
        </p:blipFill>
        <p:spPr>
          <a:xfrm>
            <a:off x="7356053" y="0"/>
            <a:ext cx="1790123" cy="249437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D8FA1496-4ABB-459E-B021-A6A71F356E27}"/>
              </a:ext>
            </a:extLst>
          </p:cNvPr>
          <p:cNvSpPr/>
          <p:nvPr/>
        </p:nvSpPr>
        <p:spPr>
          <a:xfrm>
            <a:off x="0" y="6371771"/>
            <a:ext cx="9143999" cy="4862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0D70815-12D1-4E79-8C80-121CC9968C8A}"/>
              </a:ext>
            </a:extLst>
          </p:cNvPr>
          <p:cNvSpPr txBox="1"/>
          <p:nvPr/>
        </p:nvSpPr>
        <p:spPr>
          <a:xfrm>
            <a:off x="1822863" y="4203145"/>
            <a:ext cx="7245274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s-C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información también en www.superir.gob.cl</a:t>
            </a:r>
            <a:endParaRPr lang="es-E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Resultado de imagen para icono tribunales">
            <a:extLst>
              <a:ext uri="{FF2B5EF4-FFF2-40B4-BE49-F238E27FC236}">
                <a16:creationId xmlns:a16="http://schemas.microsoft.com/office/drawing/2014/main" id="{E18FDFE0-769C-43DF-8757-6A245AFFC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04" y="1663480"/>
            <a:ext cx="1329207" cy="1329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icono computador">
            <a:extLst>
              <a:ext uri="{FF2B5EF4-FFF2-40B4-BE49-F238E27FC236}">
                <a16:creationId xmlns:a16="http://schemas.microsoft.com/office/drawing/2014/main" id="{2B42F9B6-B7AF-441A-A4F2-4D0A15CCB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2" y="3695314"/>
            <a:ext cx="1446549" cy="1446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18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2"/>
          </p:nvPr>
        </p:nvSpPr>
        <p:spPr>
          <a:xfrm>
            <a:off x="6553200" y="6400413"/>
            <a:ext cx="2133600" cy="276999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90954" y="1268760"/>
            <a:ext cx="481755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s-CL" sz="2000" dirty="0">
                <a:solidFill>
                  <a:srgbClr val="53535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tribunal dictará resolución de Liquidación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272047" y="2132856"/>
            <a:ext cx="4836457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s-CL" sz="2000" dirty="0">
                <a:solidFill>
                  <a:srgbClr val="53535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Éste designa un liquidador(a) quién administrará y venderá los bienes de la empresa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283967" y="3284984"/>
            <a:ext cx="4824537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s-CL" sz="2000" dirty="0">
                <a:solidFill>
                  <a:srgbClr val="53535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 realizarán juntas de acreedores quienes deciden sobre la venta de estos bienes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282075" y="4437112"/>
            <a:ext cx="4826429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s-CL" sz="2000" dirty="0">
                <a:solidFill>
                  <a:srgbClr val="53535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 los fondos recaudados se realizará un reparto de fondos y pago</a:t>
            </a:r>
          </a:p>
        </p:txBody>
      </p:sp>
      <p:pic>
        <p:nvPicPr>
          <p:cNvPr id="6" name="Imagen 5" descr="padlock-145774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6" r="26728"/>
          <a:stretch/>
        </p:blipFill>
        <p:spPr>
          <a:xfrm>
            <a:off x="0" y="0"/>
            <a:ext cx="4076194" cy="685800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4283968" y="5301208"/>
            <a:ext cx="4539377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s-CL" sz="2000" dirty="0">
                <a:solidFill>
                  <a:srgbClr val="53535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liquidador(a) presenta cuenta final ante el tribunal.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D6105F8-16CA-445A-88F8-053C2306A246}"/>
              </a:ext>
            </a:extLst>
          </p:cNvPr>
          <p:cNvSpPr/>
          <p:nvPr/>
        </p:nvSpPr>
        <p:spPr>
          <a:xfrm>
            <a:off x="0" y="6371771"/>
            <a:ext cx="9143999" cy="4862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7" name="Imagen 16" descr="color_GOB.png">
            <a:extLst>
              <a:ext uri="{FF2B5EF4-FFF2-40B4-BE49-F238E27FC236}">
                <a16:creationId xmlns:a16="http://schemas.microsoft.com/office/drawing/2014/main" id="{1BF5C747-AC91-4E88-972B-8B958AEAB0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5" r="48482" b="12970"/>
          <a:stretch/>
        </p:blipFill>
        <p:spPr>
          <a:xfrm>
            <a:off x="7356053" y="0"/>
            <a:ext cx="1790123" cy="249437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8769D3D5-808E-415F-8A5A-DDBE253086E3}"/>
              </a:ext>
            </a:extLst>
          </p:cNvPr>
          <p:cNvSpPr/>
          <p:nvPr/>
        </p:nvSpPr>
        <p:spPr>
          <a:xfrm>
            <a:off x="4294648" y="615858"/>
            <a:ext cx="4281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>
                <a:solidFill>
                  <a:srgbClr val="1F497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Efectos de Liquidación</a:t>
            </a:r>
          </a:p>
        </p:txBody>
      </p:sp>
    </p:spTree>
    <p:extLst>
      <p:ext uri="{BB962C8B-B14F-4D97-AF65-F5344CB8AC3E}">
        <p14:creationId xmlns:p14="http://schemas.microsoft.com/office/powerpoint/2010/main" val="134874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BF6B24A-2362-0F45-82C9-537DF0CE1EFE}"/>
              </a:ext>
            </a:extLst>
          </p:cNvPr>
          <p:cNvSpPr/>
          <p:nvPr/>
        </p:nvSpPr>
        <p:spPr>
          <a:xfrm>
            <a:off x="1979712" y="2416128"/>
            <a:ext cx="5904653" cy="178895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L" sz="4500" dirty="0">
                <a:solidFill>
                  <a:schemeClr val="tx2">
                    <a:lumMod val="75000"/>
                  </a:schemeClr>
                </a:solidFill>
                <a:latin typeface="gobCL"/>
                <a:ea typeface="Arial" charset="0"/>
                <a:cs typeface="gobCL"/>
              </a:rPr>
              <a:t>Estamos para atender sus dudas, consultas y sugerencia en: 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9925958-AB45-8740-9C05-471A4456A4BD}"/>
              </a:ext>
            </a:extLst>
          </p:cNvPr>
          <p:cNvCxnSpPr>
            <a:cxnSpLocks/>
          </p:cNvCxnSpPr>
          <p:nvPr/>
        </p:nvCxnSpPr>
        <p:spPr>
          <a:xfrm>
            <a:off x="1115616" y="1972493"/>
            <a:ext cx="0" cy="2913013"/>
          </a:xfrm>
          <a:prstGeom prst="line">
            <a:avLst/>
          </a:prstGeom>
          <a:ln w="1651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9CAF87A6-E789-4CB1-933E-79A3298CCEB1}"/>
              </a:ext>
            </a:extLst>
          </p:cNvPr>
          <p:cNvSpPr/>
          <p:nvPr/>
        </p:nvSpPr>
        <p:spPr>
          <a:xfrm>
            <a:off x="0" y="6371771"/>
            <a:ext cx="9143999" cy="4862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Imagen 10" descr="color_GOB.png">
            <a:extLst>
              <a:ext uri="{FF2B5EF4-FFF2-40B4-BE49-F238E27FC236}">
                <a16:creationId xmlns:a16="http://schemas.microsoft.com/office/drawing/2014/main" id="{3C221936-6FBE-477C-B182-FFAC926567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5" r="48482" b="12970"/>
          <a:stretch/>
        </p:blipFill>
        <p:spPr>
          <a:xfrm>
            <a:off x="7356053" y="0"/>
            <a:ext cx="1790123" cy="24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27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C2DE324-36CF-4CAB-AD59-099FA443916D}"/>
              </a:ext>
            </a:extLst>
          </p:cNvPr>
          <p:cNvSpPr/>
          <p:nvPr/>
        </p:nvSpPr>
        <p:spPr>
          <a:xfrm>
            <a:off x="0" y="6371771"/>
            <a:ext cx="9143999" cy="4862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F4B7DA1-3D12-4D14-9D5D-7455BE0C21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9"/>
            <a:ext cx="9144000" cy="6266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8991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C2DE324-36CF-4CAB-AD59-099FA443916D}"/>
              </a:ext>
            </a:extLst>
          </p:cNvPr>
          <p:cNvSpPr/>
          <p:nvPr/>
        </p:nvSpPr>
        <p:spPr>
          <a:xfrm>
            <a:off x="0" y="6371771"/>
            <a:ext cx="9143999" cy="4862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B451093-6DB7-4BCB-ACCE-6CE03665EA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" y="-1"/>
            <a:ext cx="9036496" cy="6371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5246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/>
          </p:cNvSpPr>
          <p:nvPr/>
        </p:nvSpPr>
        <p:spPr bwMode="auto">
          <a:xfrm>
            <a:off x="971600" y="2312226"/>
            <a:ext cx="7585658" cy="13681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4400" b="1" dirty="0">
                <a:solidFill>
                  <a:srgbClr val="22589A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Verdana Bold" charset="0"/>
              </a:rPr>
              <a:t>#</a:t>
            </a:r>
            <a:r>
              <a:rPr lang="es-ES" sz="4400" b="1" dirty="0" err="1">
                <a:solidFill>
                  <a:srgbClr val="22589A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Verdana Bold" charset="0"/>
              </a:rPr>
              <a:t>LevantemosTuPyme</a:t>
            </a:r>
            <a:endParaRPr lang="es-ES" sz="4000" b="1" dirty="0">
              <a:solidFill>
                <a:srgbClr val="22589A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  <a:sym typeface="Verdana Bold" charset="0"/>
            </a:endParaRPr>
          </a:p>
          <a:p>
            <a:pPr algn="ctr"/>
            <a:r>
              <a:rPr lang="es-ES" sz="4000" b="1" dirty="0">
                <a:solidFill>
                  <a:srgbClr val="22589A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Verdana Bold" charset="0"/>
              </a:rPr>
              <a:t>Alternativas para prevenir una insolvencia </a:t>
            </a:r>
            <a:endParaRPr lang="es-ES_tradnl" sz="4000" b="1" dirty="0">
              <a:solidFill>
                <a:srgbClr val="22589A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  <a:sym typeface="Verdana Bold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71600" y="4412775"/>
            <a:ext cx="6480720" cy="764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CL" sz="2000" b="1" dirty="0">
                <a:solidFill>
                  <a:schemeClr val="bg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Hugo Sánchez Ramírez</a:t>
            </a:r>
          </a:p>
          <a:p>
            <a:pPr algn="l">
              <a:lnSpc>
                <a:spcPct val="110000"/>
              </a:lnSpc>
            </a:pPr>
            <a:r>
              <a:rPr lang="es-CL" sz="2000" dirty="0">
                <a:solidFill>
                  <a:schemeClr val="bg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Superintendente de Insolvencia y Reemprendimiento</a:t>
            </a:r>
          </a:p>
        </p:txBody>
      </p:sp>
      <p:cxnSp>
        <p:nvCxnSpPr>
          <p:cNvPr id="6" name="Conector recto 5"/>
          <p:cNvCxnSpPr/>
          <p:nvPr/>
        </p:nvCxnSpPr>
        <p:spPr>
          <a:xfrm>
            <a:off x="962878" y="5195044"/>
            <a:ext cx="7083738" cy="4396"/>
          </a:xfrm>
          <a:prstGeom prst="line">
            <a:avLst/>
          </a:prstGeom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Imagen 1" descr="LOGO SUPERI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490440"/>
            <a:ext cx="1800200" cy="1628753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ED1B850-F6B9-4808-93CF-B163D0F4B8F0}"/>
              </a:ext>
            </a:extLst>
          </p:cNvPr>
          <p:cNvSpPr/>
          <p:nvPr/>
        </p:nvSpPr>
        <p:spPr>
          <a:xfrm>
            <a:off x="0" y="5595183"/>
            <a:ext cx="9144000" cy="12628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303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301558" y="3559507"/>
            <a:ext cx="7042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L" sz="2400" dirty="0">
              <a:solidFill>
                <a:schemeClr val="tx1">
                  <a:lumMod val="50000"/>
                  <a:lumOff val="50000"/>
                </a:schemeClr>
              </a:solidFill>
              <a:latin typeface="gobCL" pitchFamily="50" charset="0"/>
            </a:endParaRPr>
          </a:p>
          <a:p>
            <a:pPr algn="just"/>
            <a:endParaRPr lang="es-CL" sz="2400" dirty="0">
              <a:solidFill>
                <a:schemeClr val="tx1">
                  <a:lumMod val="50000"/>
                  <a:lumOff val="50000"/>
                </a:schemeClr>
              </a:solidFill>
              <a:latin typeface="gobCL" pitchFamily="50" charset="0"/>
            </a:endParaRPr>
          </a:p>
        </p:txBody>
      </p:sp>
      <p:pic>
        <p:nvPicPr>
          <p:cNvPr id="2" name="Imagen 1" descr="_VRC3573 C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6" b="1836"/>
          <a:stretch/>
        </p:blipFill>
        <p:spPr>
          <a:xfrm>
            <a:off x="1" y="0"/>
            <a:ext cx="363589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413"/>
            <a:ext cx="2133600" cy="276999"/>
          </a:xfrm>
        </p:spPr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A66A9E5-2E72-4D46-B6CB-9C1C64119C71}"/>
              </a:ext>
            </a:extLst>
          </p:cNvPr>
          <p:cNvSpPr/>
          <p:nvPr/>
        </p:nvSpPr>
        <p:spPr>
          <a:xfrm>
            <a:off x="0" y="6371771"/>
            <a:ext cx="9143999" cy="4862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F31CA9D-777E-4EBB-938F-ACD89F3F1FDC}"/>
              </a:ext>
            </a:extLst>
          </p:cNvPr>
          <p:cNvSpPr/>
          <p:nvPr/>
        </p:nvSpPr>
        <p:spPr>
          <a:xfrm>
            <a:off x="3773376" y="2374385"/>
            <a:ext cx="50067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000" dirty="0">
                <a:solidFill>
                  <a:srgbClr val="17375E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Es un servicio público autónomo, con personalidad jurídica propia y que se relaciona con el ejecutivo a través del </a:t>
            </a:r>
            <a:r>
              <a:rPr lang="es-CL" sz="2000" b="1" dirty="0">
                <a:solidFill>
                  <a:srgbClr val="17375E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Ministerio de Economía, Fomento y Turismo. </a:t>
            </a:r>
          </a:p>
        </p:txBody>
      </p:sp>
      <p:pic>
        <p:nvPicPr>
          <p:cNvPr id="13" name="Imagen 12" descr="color_GOB.png">
            <a:extLst>
              <a:ext uri="{FF2B5EF4-FFF2-40B4-BE49-F238E27FC236}">
                <a16:creationId xmlns:a16="http://schemas.microsoft.com/office/drawing/2014/main" id="{C39858AB-1EA5-4310-AAAC-50AB2A2D16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5" r="48482" b="12970"/>
          <a:stretch/>
        </p:blipFill>
        <p:spPr>
          <a:xfrm>
            <a:off x="7356053" y="0"/>
            <a:ext cx="1790123" cy="249437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F492B34C-D4A2-4032-8BCB-E77AAAC7E871}"/>
              </a:ext>
            </a:extLst>
          </p:cNvPr>
          <p:cNvSpPr/>
          <p:nvPr/>
        </p:nvSpPr>
        <p:spPr>
          <a:xfrm>
            <a:off x="2051720" y="480914"/>
            <a:ext cx="4925786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/>
            <a:r>
              <a:rPr lang="es-CL" sz="4800" b="1" dirty="0">
                <a:solidFill>
                  <a:srgbClr val="1F497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La </a:t>
            </a:r>
            <a:r>
              <a:rPr lang="es-CL" sz="4800" b="1" dirty="0" err="1">
                <a:solidFill>
                  <a:srgbClr val="1F497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Superir</a:t>
            </a:r>
            <a:endParaRPr lang="es-CL" sz="4800" b="1" dirty="0">
              <a:solidFill>
                <a:srgbClr val="1F497D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1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2"/>
          </p:nvPr>
        </p:nvSpPr>
        <p:spPr>
          <a:xfrm>
            <a:off x="6553200" y="6400413"/>
            <a:ext cx="2133600" cy="276999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" name="Rectángulo 3"/>
          <p:cNvSpPr/>
          <p:nvPr/>
        </p:nvSpPr>
        <p:spPr>
          <a:xfrm>
            <a:off x="-18481" y="5661248"/>
            <a:ext cx="9144000" cy="65564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Imagen 21" descr="color_GOB.png">
            <a:extLst>
              <a:ext uri="{FF2B5EF4-FFF2-40B4-BE49-F238E27FC236}">
                <a16:creationId xmlns:a16="http://schemas.microsoft.com/office/drawing/2014/main" id="{45C394D8-BFFC-4A47-AB7D-B4DCCB9ED5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5" r="48482" b="12970"/>
          <a:stretch/>
        </p:blipFill>
        <p:spPr>
          <a:xfrm>
            <a:off x="7356053" y="0"/>
            <a:ext cx="1790123" cy="249437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D8FA1496-4ABB-459E-B021-A6A71F356E27}"/>
              </a:ext>
            </a:extLst>
          </p:cNvPr>
          <p:cNvSpPr/>
          <p:nvPr/>
        </p:nvSpPr>
        <p:spPr>
          <a:xfrm>
            <a:off x="0" y="6371771"/>
            <a:ext cx="9143999" cy="4862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F9031BD-DACE-4769-8419-3EF7462471D1}"/>
              </a:ext>
            </a:extLst>
          </p:cNvPr>
          <p:cNvSpPr/>
          <p:nvPr/>
        </p:nvSpPr>
        <p:spPr>
          <a:xfrm>
            <a:off x="324920" y="402564"/>
            <a:ext cx="8494158" cy="12003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l"/>
            <a:r>
              <a:rPr lang="es-CL" sz="3600" b="1" dirty="0">
                <a:solidFill>
                  <a:srgbClr val="1F497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Plan de acción de la Superir en la contingencia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8F163DB-3C9D-4C51-92E6-D7BAAB85A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582" y="1891736"/>
            <a:ext cx="4942788" cy="1714787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B68319D8-EA74-4BFE-9F7D-F96F5B7599D6}"/>
              </a:ext>
            </a:extLst>
          </p:cNvPr>
          <p:cNvSpPr/>
          <p:nvPr/>
        </p:nvSpPr>
        <p:spPr>
          <a:xfrm>
            <a:off x="0" y="2139227"/>
            <a:ext cx="24437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>
                <a:solidFill>
                  <a:srgbClr val="17375E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Formulario disponible en:</a:t>
            </a:r>
          </a:p>
          <a:p>
            <a:pPr algn="ctr"/>
            <a:r>
              <a:rPr lang="es-CL" b="1" dirty="0">
                <a:solidFill>
                  <a:srgbClr val="17375E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www.superir.gob.cl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3D4A275-3BDD-468B-86C7-D680F76645B9}"/>
              </a:ext>
            </a:extLst>
          </p:cNvPr>
          <p:cNvSpPr/>
          <p:nvPr/>
        </p:nvSpPr>
        <p:spPr>
          <a:xfrm>
            <a:off x="3196349" y="3911676"/>
            <a:ext cx="863755" cy="369330"/>
          </a:xfrm>
          <a:prstGeom prst="rect">
            <a:avLst/>
          </a:prstGeom>
          <a:solidFill>
            <a:srgbClr val="53C3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A.E.I</a:t>
            </a:r>
            <a:endParaRPr kumimoji="0" lang="es-ES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9410468-35DC-4F6B-A5CF-E1E4E4DFF0B5}"/>
              </a:ext>
            </a:extLst>
          </p:cNvPr>
          <p:cNvSpPr/>
          <p:nvPr/>
        </p:nvSpPr>
        <p:spPr>
          <a:xfrm>
            <a:off x="6746644" y="3923580"/>
            <a:ext cx="1380726" cy="369330"/>
          </a:xfrm>
          <a:prstGeom prst="rect">
            <a:avLst/>
          </a:prstGeom>
          <a:solidFill>
            <a:srgbClr val="00808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Liquidación</a:t>
            </a: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5EB59CD-890D-4EB5-8D27-BEBA923290B5}"/>
              </a:ext>
            </a:extLst>
          </p:cNvPr>
          <p:cNvSpPr/>
          <p:nvPr/>
        </p:nvSpPr>
        <p:spPr>
          <a:xfrm>
            <a:off x="4571999" y="3911106"/>
            <a:ext cx="1679689" cy="3693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Reorganización</a:t>
            </a: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453F1B19-5713-4A52-8BB8-32391D4735CC}"/>
              </a:ext>
            </a:extLst>
          </p:cNvPr>
          <p:cNvSpPr/>
          <p:nvPr/>
        </p:nvSpPr>
        <p:spPr>
          <a:xfrm>
            <a:off x="2567308" y="3916321"/>
            <a:ext cx="439173" cy="36004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BDBDB32-DA10-4BD7-BA47-4FB9EA6927C8}"/>
              </a:ext>
            </a:extLst>
          </p:cNvPr>
          <p:cNvSpPr/>
          <p:nvPr/>
        </p:nvSpPr>
        <p:spPr>
          <a:xfrm>
            <a:off x="114625" y="3524399"/>
            <a:ext cx="22801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>
                <a:solidFill>
                  <a:srgbClr val="17375E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Orientación en línea respecto de procedimientos</a:t>
            </a: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A321ED78-ED87-412E-B5BA-981480A2C788}"/>
              </a:ext>
            </a:extLst>
          </p:cNvPr>
          <p:cNvSpPr/>
          <p:nvPr/>
        </p:nvSpPr>
        <p:spPr>
          <a:xfrm>
            <a:off x="2555776" y="2451632"/>
            <a:ext cx="439173" cy="36004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E99BA36C-93F3-456E-8853-B2E818F8CFF7}"/>
              </a:ext>
            </a:extLst>
          </p:cNvPr>
          <p:cNvSpPr/>
          <p:nvPr/>
        </p:nvSpPr>
        <p:spPr>
          <a:xfrm>
            <a:off x="148885" y="4800476"/>
            <a:ext cx="21959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>
                <a:solidFill>
                  <a:srgbClr val="17375E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Disponibilidad de la calculadora Pyme</a:t>
            </a:r>
          </a:p>
          <a:p>
            <a:pPr algn="ctr"/>
            <a:r>
              <a:rPr lang="es-CL" b="1" dirty="0">
                <a:solidFill>
                  <a:srgbClr val="17375E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www.tenlaclara.cl</a:t>
            </a:r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E12C5450-B71D-4A8D-A132-C759C3AEB414}"/>
              </a:ext>
            </a:extLst>
          </p:cNvPr>
          <p:cNvSpPr/>
          <p:nvPr/>
        </p:nvSpPr>
        <p:spPr>
          <a:xfrm>
            <a:off x="2555775" y="5195965"/>
            <a:ext cx="439173" cy="36004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EF08B66-C220-457F-8D5E-DC49BE654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882" y="4630018"/>
            <a:ext cx="4921488" cy="16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7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96548" y="1484784"/>
            <a:ext cx="8494158" cy="230832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s-CL" sz="4800" b="1" dirty="0">
                <a:solidFill>
                  <a:srgbClr val="1F497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¿Qué alternativas</a:t>
            </a:r>
          </a:p>
          <a:p>
            <a:pPr algn="ctr"/>
            <a:r>
              <a:rPr lang="es-CL" sz="4800" b="1" dirty="0">
                <a:solidFill>
                  <a:srgbClr val="1F497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existen para prevenir o enfrentar una </a:t>
            </a:r>
            <a:r>
              <a:rPr lang="es-CL" sz="4800" b="1" dirty="0">
                <a:solidFill>
                  <a:srgbClr val="FF66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insolvencia</a:t>
            </a:r>
            <a:r>
              <a:rPr lang="es-CL" sz="4800" b="1" dirty="0">
                <a:solidFill>
                  <a:srgbClr val="1F497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Imagen 4" descr="color_GOB.png">
            <a:extLst>
              <a:ext uri="{FF2B5EF4-FFF2-40B4-BE49-F238E27FC236}">
                <a16:creationId xmlns:a16="http://schemas.microsoft.com/office/drawing/2014/main" id="{3DC0C394-78FE-4BE8-BB92-D20D6D8379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5" r="48482" b="12970"/>
          <a:stretch/>
        </p:blipFill>
        <p:spPr>
          <a:xfrm>
            <a:off x="7356053" y="0"/>
            <a:ext cx="1790123" cy="24943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5B85BBA-88A9-4935-9561-212B613F8E3E}"/>
              </a:ext>
            </a:extLst>
          </p:cNvPr>
          <p:cNvSpPr/>
          <p:nvPr/>
        </p:nvSpPr>
        <p:spPr>
          <a:xfrm>
            <a:off x="0" y="6371771"/>
            <a:ext cx="9143999" cy="4862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427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305248" y="1615871"/>
            <a:ext cx="3454610" cy="929293"/>
          </a:xfrm>
          <a:prstGeom prst="rect">
            <a:avLst/>
          </a:prstGeom>
          <a:solidFill>
            <a:srgbClr val="53C3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553200" y="1597772"/>
            <a:ext cx="2448272" cy="929293"/>
          </a:xfrm>
          <a:prstGeom prst="rect">
            <a:avLst/>
          </a:prstGeom>
          <a:solidFill>
            <a:srgbClr val="00808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2"/>
          </p:nvPr>
        </p:nvSpPr>
        <p:spPr>
          <a:xfrm>
            <a:off x="6553200" y="6400413"/>
            <a:ext cx="2133600" cy="276999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24921" y="375703"/>
            <a:ext cx="8494158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solidFill>
                  <a:srgbClr val="1F497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3 alternativas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888904" y="1597772"/>
            <a:ext cx="2519268" cy="92929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888904" y="1722488"/>
            <a:ext cx="2447260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>
              <a:lnSpc>
                <a:spcPct val="150000"/>
              </a:lnSpc>
            </a:pPr>
            <a:r>
              <a:rPr lang="es-ES_tradnl" sz="2400" b="1" dirty="0">
                <a:solidFill>
                  <a:schemeClr val="bg1"/>
                </a:solidFill>
                <a:latin typeface="Arial"/>
                <a:cs typeface="Arial"/>
              </a:rPr>
              <a:t> Reorganización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625208" y="1722488"/>
            <a:ext cx="2304256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>
              <a:lnSpc>
                <a:spcPct val="150000"/>
              </a:lnSpc>
            </a:pPr>
            <a:r>
              <a:rPr lang="es-ES_tradnl" sz="2400" b="1" dirty="0">
                <a:solidFill>
                  <a:srgbClr val="FFFFFF"/>
                </a:solidFill>
                <a:latin typeface="Arial"/>
                <a:cs typeface="Arial"/>
              </a:rPr>
              <a:t> Liquidación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05248" y="1720400"/>
            <a:ext cx="3456384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>
              <a:lnSpc>
                <a:spcPct val="150000"/>
              </a:lnSpc>
            </a:pPr>
            <a:r>
              <a:rPr lang="es-ES_tradnl" sz="2400" b="1" dirty="0">
                <a:solidFill>
                  <a:srgbClr val="535353"/>
                </a:solidFill>
                <a:latin typeface="Arial"/>
                <a:cs typeface="Arial"/>
              </a:rPr>
              <a:t>Asesores Económicos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898616" y="2756711"/>
            <a:ext cx="5102856" cy="9292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257056" y="2809419"/>
            <a:ext cx="2304256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>
              <a:lnSpc>
                <a:spcPct val="150000"/>
              </a:lnSpc>
            </a:pPr>
            <a:r>
              <a:rPr lang="es-ES_tradnl" sz="2400" b="1" dirty="0">
                <a:solidFill>
                  <a:srgbClr val="535353"/>
                </a:solidFill>
                <a:latin typeface="Arial"/>
                <a:cs typeface="Arial"/>
              </a:rPr>
              <a:t> Ley  20.720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305248" y="2774810"/>
            <a:ext cx="3456384" cy="9292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953320" y="2899526"/>
            <a:ext cx="2304256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>
              <a:lnSpc>
                <a:spcPct val="150000"/>
              </a:lnSpc>
            </a:pPr>
            <a:r>
              <a:rPr lang="es-ES_tradnl" sz="2400" b="1" dirty="0">
                <a:solidFill>
                  <a:srgbClr val="535353"/>
                </a:solidFill>
                <a:latin typeface="Arial"/>
                <a:cs typeface="Arial"/>
              </a:rPr>
              <a:t> Ley 20. 416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3898616" y="3902028"/>
            <a:ext cx="2509556" cy="18722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305248" y="3920127"/>
            <a:ext cx="3456384" cy="18722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6553200" y="3902028"/>
            <a:ext cx="2448272" cy="18722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3888904" y="3902028"/>
            <a:ext cx="2519267" cy="14516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>
              <a:lnSpc>
                <a:spcPct val="150000"/>
              </a:lnSpc>
            </a:pPr>
            <a:r>
              <a:rPr lang="es-ES_tradnl" sz="2000" b="1" dirty="0">
                <a:solidFill>
                  <a:srgbClr val="535353"/>
                </a:solidFill>
                <a:latin typeface="Arial"/>
                <a:cs typeface="Arial"/>
              </a:rPr>
              <a:t>Pymes </a:t>
            </a:r>
          </a:p>
          <a:p>
            <a:pPr algn="ctr" rtl="0" latinLnBrk="1" hangingPunct="0">
              <a:lnSpc>
                <a:spcPct val="150000"/>
              </a:lnSpc>
            </a:pPr>
            <a:r>
              <a:rPr lang="es-ES_tradnl" sz="2000" b="1" dirty="0">
                <a:solidFill>
                  <a:srgbClr val="535353"/>
                </a:solidFill>
                <a:latin typeface="Arial"/>
                <a:cs typeface="Arial"/>
              </a:rPr>
              <a:t>Medianas</a:t>
            </a:r>
          </a:p>
          <a:p>
            <a:pPr algn="ctr" rtl="0" latinLnBrk="1" hangingPunct="0">
              <a:lnSpc>
                <a:spcPct val="150000"/>
              </a:lnSpc>
            </a:pPr>
            <a:r>
              <a:rPr lang="es-ES_tradnl" sz="2000" b="1" dirty="0">
                <a:solidFill>
                  <a:srgbClr val="535353"/>
                </a:solidFill>
                <a:latin typeface="Arial"/>
                <a:cs typeface="Arial"/>
              </a:rPr>
              <a:t>Grandes empresas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1025328" y="3920127"/>
            <a:ext cx="2304256" cy="14516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>
              <a:lnSpc>
                <a:spcPct val="150000"/>
              </a:lnSpc>
            </a:pPr>
            <a:r>
              <a:rPr lang="es-ES_tradnl" sz="2000" b="1" dirty="0" err="1">
                <a:solidFill>
                  <a:srgbClr val="535353"/>
                </a:solidFill>
                <a:latin typeface="Arial"/>
                <a:cs typeface="Arial"/>
              </a:rPr>
              <a:t>Mypes</a:t>
            </a:r>
            <a:endParaRPr lang="es-ES_tradnl" sz="2000" b="1" dirty="0">
              <a:solidFill>
                <a:srgbClr val="535353"/>
              </a:solidFill>
              <a:latin typeface="Arial"/>
              <a:cs typeface="Arial"/>
            </a:endParaRPr>
          </a:p>
          <a:p>
            <a:pPr algn="ctr" rtl="0" latinLnBrk="1" hangingPunct="0">
              <a:lnSpc>
                <a:spcPct val="150000"/>
              </a:lnSpc>
            </a:pPr>
            <a:r>
              <a:rPr lang="es-ES_tradnl" sz="2000" b="1" dirty="0">
                <a:solidFill>
                  <a:srgbClr val="535353"/>
                </a:solidFill>
                <a:latin typeface="Arial"/>
                <a:cs typeface="Arial"/>
              </a:rPr>
              <a:t>Pymes </a:t>
            </a:r>
          </a:p>
          <a:p>
            <a:pPr algn="ctr" rtl="0" latinLnBrk="1" hangingPunct="0">
              <a:lnSpc>
                <a:spcPct val="150000"/>
              </a:lnSpc>
            </a:pPr>
            <a:r>
              <a:rPr lang="es-ES_tradnl" sz="2000" b="1" dirty="0">
                <a:solidFill>
                  <a:srgbClr val="535353"/>
                </a:solidFill>
                <a:latin typeface="Arial"/>
                <a:cs typeface="Arial"/>
              </a:rPr>
              <a:t>Medianas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6638285" y="3920127"/>
            <a:ext cx="2304256" cy="9900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>
              <a:lnSpc>
                <a:spcPct val="150000"/>
              </a:lnSpc>
            </a:pPr>
            <a:r>
              <a:rPr lang="es-ES_tradnl" sz="2000" b="1" dirty="0">
                <a:solidFill>
                  <a:srgbClr val="535353"/>
                </a:solidFill>
                <a:latin typeface="Arial"/>
                <a:cs typeface="Arial"/>
              </a:rPr>
              <a:t>Todo tipo de</a:t>
            </a:r>
          </a:p>
          <a:p>
            <a:pPr algn="ctr" rtl="0" latinLnBrk="1" hangingPunct="0">
              <a:lnSpc>
                <a:spcPct val="150000"/>
              </a:lnSpc>
            </a:pPr>
            <a:r>
              <a:rPr lang="es-ES_tradnl" sz="2000" b="1" dirty="0">
                <a:solidFill>
                  <a:srgbClr val="535353"/>
                </a:solidFill>
                <a:latin typeface="Arial"/>
                <a:cs typeface="Arial"/>
              </a:rPr>
              <a:t>empresas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-1" y="5744773"/>
            <a:ext cx="9144000" cy="65564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Imagen 21" descr="color_GOB.png">
            <a:extLst>
              <a:ext uri="{FF2B5EF4-FFF2-40B4-BE49-F238E27FC236}">
                <a16:creationId xmlns:a16="http://schemas.microsoft.com/office/drawing/2014/main" id="{E24AF853-9F97-4019-B03C-23FE96EBE5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5" r="48482" b="12970"/>
          <a:stretch/>
        </p:blipFill>
        <p:spPr>
          <a:xfrm>
            <a:off x="7356053" y="0"/>
            <a:ext cx="1790123" cy="249437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A600645D-1876-4C2F-B5B5-F59E78ACD639}"/>
              </a:ext>
            </a:extLst>
          </p:cNvPr>
          <p:cNvSpPr/>
          <p:nvPr/>
        </p:nvSpPr>
        <p:spPr>
          <a:xfrm>
            <a:off x="0" y="6371771"/>
            <a:ext cx="9143999" cy="4862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990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BF6B24A-2362-0F45-82C9-537DF0CE1EFE}"/>
              </a:ext>
            </a:extLst>
          </p:cNvPr>
          <p:cNvSpPr/>
          <p:nvPr/>
        </p:nvSpPr>
        <p:spPr>
          <a:xfrm>
            <a:off x="1907704" y="2706109"/>
            <a:ext cx="5904653" cy="123495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L" sz="4500" dirty="0">
                <a:solidFill>
                  <a:schemeClr val="tx2">
                    <a:lumMod val="75000"/>
                  </a:schemeClr>
                </a:solidFill>
                <a:latin typeface="gobCL"/>
                <a:ea typeface="Arial" charset="0"/>
                <a:cs typeface="gobCL"/>
              </a:rPr>
              <a:t>Procedimiento Ley 20.416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9925958-AB45-8740-9C05-471A4456A4BD}"/>
              </a:ext>
            </a:extLst>
          </p:cNvPr>
          <p:cNvCxnSpPr>
            <a:cxnSpLocks/>
          </p:cNvCxnSpPr>
          <p:nvPr/>
        </p:nvCxnSpPr>
        <p:spPr>
          <a:xfrm>
            <a:off x="1115616" y="1972493"/>
            <a:ext cx="0" cy="2913013"/>
          </a:xfrm>
          <a:prstGeom prst="line">
            <a:avLst/>
          </a:prstGeom>
          <a:ln w="1651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9CAF87A6-E789-4CB1-933E-79A3298CCEB1}"/>
              </a:ext>
            </a:extLst>
          </p:cNvPr>
          <p:cNvSpPr/>
          <p:nvPr/>
        </p:nvSpPr>
        <p:spPr>
          <a:xfrm>
            <a:off x="0" y="6371771"/>
            <a:ext cx="9143999" cy="4862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Imagen 10" descr="color_GOB.png">
            <a:extLst>
              <a:ext uri="{FF2B5EF4-FFF2-40B4-BE49-F238E27FC236}">
                <a16:creationId xmlns:a16="http://schemas.microsoft.com/office/drawing/2014/main" id="{3C221936-6FBE-477C-B182-FFAC926567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5" r="48482" b="12970"/>
          <a:stretch/>
        </p:blipFill>
        <p:spPr>
          <a:xfrm>
            <a:off x="7356053" y="0"/>
            <a:ext cx="1790123" cy="24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7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ector recto 20"/>
          <p:cNvCxnSpPr/>
          <p:nvPr/>
        </p:nvCxnSpPr>
        <p:spPr>
          <a:xfrm flipH="1">
            <a:off x="4308138" y="3697150"/>
            <a:ext cx="396044" cy="1"/>
          </a:xfrm>
          <a:prstGeom prst="line">
            <a:avLst/>
          </a:prstGeom>
          <a:noFill/>
          <a:ln w="28575" cap="flat" cmpd="sng">
            <a:solidFill>
              <a:srgbClr val="4F81BD"/>
            </a:solidFill>
            <a:prstDash val="sysDash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CuadroTexto 7"/>
          <p:cNvSpPr txBox="1"/>
          <p:nvPr/>
        </p:nvSpPr>
        <p:spPr>
          <a:xfrm>
            <a:off x="467544" y="1348415"/>
            <a:ext cx="3744416" cy="844845"/>
          </a:xfrm>
          <a:prstGeom prst="rect">
            <a:avLst/>
          </a:prstGeom>
          <a:solidFill>
            <a:srgbClr val="3869B4"/>
          </a:solidFill>
          <a:ln w="12700" cap="flat">
            <a:solidFill>
              <a:srgbClr val="4F81BD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CL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Procedimiento voluntario y administrativo solicitado por el empresario o empresaria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39650" y="3481127"/>
            <a:ext cx="3805441" cy="369330"/>
          </a:xfrm>
          <a:prstGeom prst="rect">
            <a:avLst/>
          </a:prstGeom>
          <a:solidFill>
            <a:srgbClr val="3869B4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s-CL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Emisión de certificado AEI </a:t>
            </a:r>
            <a:endParaRPr lang="es-CL" u="sng" dirty="0">
              <a:solidFill>
                <a:srgbClr val="FFFFFF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4689264" y="1124744"/>
            <a:ext cx="20398" cy="4032448"/>
          </a:xfrm>
          <a:prstGeom prst="line">
            <a:avLst/>
          </a:prstGeom>
          <a:noFill/>
          <a:ln w="28575" cap="flat" cmpd="sng">
            <a:solidFill>
              <a:srgbClr val="4F81BD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CuadroTexto 11"/>
          <p:cNvSpPr txBox="1"/>
          <p:nvPr/>
        </p:nvSpPr>
        <p:spPr>
          <a:xfrm>
            <a:off x="5110385" y="1795465"/>
            <a:ext cx="3744416" cy="646329"/>
          </a:xfrm>
          <a:prstGeom prst="rect">
            <a:avLst/>
          </a:prstGeom>
          <a:solidFill>
            <a:srgbClr val="3869B4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s-CL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Trámite que se realiza a través de la Superir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20053" y="4307452"/>
            <a:ext cx="3768488" cy="646329"/>
          </a:xfrm>
          <a:prstGeom prst="rect">
            <a:avLst/>
          </a:prstGeom>
          <a:solidFill>
            <a:srgbClr val="3869B4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s-CL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Asesoría que propone reorganizar o cerrar ordenadamente la empresa</a:t>
            </a:r>
          </a:p>
        </p:txBody>
      </p:sp>
      <p:cxnSp>
        <p:nvCxnSpPr>
          <p:cNvPr id="17" name="Conector recto 16"/>
          <p:cNvCxnSpPr/>
          <p:nvPr/>
        </p:nvCxnSpPr>
        <p:spPr>
          <a:xfrm flipH="1">
            <a:off x="4259133" y="1772816"/>
            <a:ext cx="384875" cy="0"/>
          </a:xfrm>
          <a:prstGeom prst="line">
            <a:avLst/>
          </a:prstGeom>
          <a:noFill/>
          <a:ln w="28575" cap="flat" cmpd="sng">
            <a:solidFill>
              <a:srgbClr val="4F81BD"/>
            </a:solidFill>
            <a:prstDash val="sysDash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Conector recto 17"/>
          <p:cNvCxnSpPr/>
          <p:nvPr/>
        </p:nvCxnSpPr>
        <p:spPr>
          <a:xfrm flipH="1">
            <a:off x="4716016" y="2176990"/>
            <a:ext cx="396044" cy="0"/>
          </a:xfrm>
          <a:prstGeom prst="line">
            <a:avLst/>
          </a:prstGeom>
          <a:noFill/>
          <a:ln w="28575" cap="flat" cmpd="sng">
            <a:solidFill>
              <a:srgbClr val="4F81BD"/>
            </a:solidFill>
            <a:prstDash val="sysDash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Conector recto 18"/>
          <p:cNvCxnSpPr/>
          <p:nvPr/>
        </p:nvCxnSpPr>
        <p:spPr>
          <a:xfrm flipH="1">
            <a:off x="4336477" y="4665749"/>
            <a:ext cx="384875" cy="0"/>
          </a:xfrm>
          <a:prstGeom prst="line">
            <a:avLst/>
          </a:prstGeom>
          <a:noFill/>
          <a:ln w="28575" cap="flat" cmpd="sng">
            <a:solidFill>
              <a:srgbClr val="4F81BD"/>
            </a:solidFill>
            <a:prstDash val="sysDash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CuadroTexto 22"/>
          <p:cNvSpPr txBox="1"/>
          <p:nvPr/>
        </p:nvSpPr>
        <p:spPr>
          <a:xfrm>
            <a:off x="515480" y="5213637"/>
            <a:ext cx="8339321" cy="928457"/>
          </a:xfrm>
          <a:prstGeom prst="rect">
            <a:avLst/>
          </a:prstGeom>
          <a:solidFill>
            <a:srgbClr val="3C8FEE"/>
          </a:solidFill>
          <a:ln w="12700" cap="flat">
            <a:solidFill>
              <a:srgbClr val="3C8FEE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CL" sz="20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Permite a empresas de menor tamaño en insolvencia obtener asesoría además de un certificado que suspende determinados juicios y procedimientos administrativos.</a:t>
            </a:r>
            <a:endParaRPr lang="es-CL" sz="2000" u="sng" dirty="0">
              <a:solidFill>
                <a:srgbClr val="FFFFFF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288142" y="332656"/>
            <a:ext cx="4476540" cy="720080"/>
          </a:xfrm>
          <a:prstGeom prst="rect">
            <a:avLst/>
          </a:prstGeom>
          <a:solidFill>
            <a:srgbClr val="3C8FEE"/>
          </a:solidFill>
          <a:ln w="57150" cap="flat" cmpd="sng">
            <a:solidFill>
              <a:srgbClr val="3C8FEE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943707" y="192809"/>
            <a:ext cx="5256584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>
              <a:lnSpc>
                <a:spcPct val="150000"/>
              </a:lnSpc>
            </a:pPr>
            <a:r>
              <a:rPr lang="es-ES_tradnl" sz="3200" b="1" dirty="0">
                <a:solidFill>
                  <a:schemeClr val="bg1"/>
                </a:solidFill>
                <a:latin typeface="Arial"/>
                <a:cs typeface="Arial"/>
              </a:rPr>
              <a:t>Asesores Económicos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077811" y="2882116"/>
            <a:ext cx="3714129" cy="646329"/>
          </a:xfrm>
          <a:prstGeom prst="rect">
            <a:avLst/>
          </a:prstGeom>
          <a:solidFill>
            <a:srgbClr val="3869B4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s-CL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 asigna o elige un asesor(a) a la empresa</a:t>
            </a:r>
          </a:p>
        </p:txBody>
      </p:sp>
      <p:cxnSp>
        <p:nvCxnSpPr>
          <p:cNvPr id="16" name="Conector recto 15"/>
          <p:cNvCxnSpPr/>
          <p:nvPr/>
        </p:nvCxnSpPr>
        <p:spPr>
          <a:xfrm flipH="1">
            <a:off x="4681767" y="3245437"/>
            <a:ext cx="396044" cy="0"/>
          </a:xfrm>
          <a:prstGeom prst="line">
            <a:avLst/>
          </a:prstGeom>
          <a:noFill/>
          <a:ln w="28575" cap="flat" cmpd="sng">
            <a:solidFill>
              <a:srgbClr val="4F81BD"/>
            </a:solidFill>
            <a:prstDash val="sysDash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2" name="Imagen 21" descr="color_GOB.png">
            <a:extLst>
              <a:ext uri="{FF2B5EF4-FFF2-40B4-BE49-F238E27FC236}">
                <a16:creationId xmlns:a16="http://schemas.microsoft.com/office/drawing/2014/main" id="{8B8FE135-C098-436B-B34F-FD864A4B33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5" r="48482" b="12970"/>
          <a:stretch/>
        </p:blipFill>
        <p:spPr>
          <a:xfrm>
            <a:off x="7356053" y="0"/>
            <a:ext cx="1790123" cy="249437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8FEBAD7C-25B9-46E3-800F-F77643A03770}"/>
              </a:ext>
            </a:extLst>
          </p:cNvPr>
          <p:cNvSpPr/>
          <p:nvPr/>
        </p:nvSpPr>
        <p:spPr>
          <a:xfrm>
            <a:off x="0" y="6371771"/>
            <a:ext cx="9143999" cy="4862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941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2"/>
          </p:nvPr>
        </p:nvSpPr>
        <p:spPr>
          <a:xfrm>
            <a:off x="6553200" y="6400413"/>
            <a:ext cx="2133600" cy="276999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10" name="13 Rectángulo"/>
          <p:cNvSpPr>
            <a:spLocks noChangeArrowheads="1"/>
          </p:cNvSpPr>
          <p:nvPr/>
        </p:nvSpPr>
        <p:spPr bwMode="auto">
          <a:xfrm>
            <a:off x="384709" y="355847"/>
            <a:ext cx="837458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es-CL" altLang="es-CL" b="1" dirty="0">
                <a:solidFill>
                  <a:srgbClr val="005FA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¿Quiénes se pueden acoger a las </a:t>
            </a:r>
            <a:r>
              <a:rPr lang="es-CL" altLang="es-CL" b="1" dirty="0">
                <a:solidFill>
                  <a:srgbClr val="3C8FE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Asesorías Económicas de Insolvencia</a:t>
            </a:r>
            <a:r>
              <a:rPr lang="es-CL" altLang="es-CL" b="1" dirty="0">
                <a:solidFill>
                  <a:srgbClr val="005FA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?</a:t>
            </a:r>
            <a:endParaRPr lang="en-US" altLang="es-CL" b="1" dirty="0">
              <a:solidFill>
                <a:srgbClr val="005FA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27585" y="2582707"/>
            <a:ext cx="7654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s-ES" altLang="es-CL" sz="2200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Tributen en 1ª categoría </a:t>
            </a:r>
            <a:r>
              <a:rPr lang="es-CL" sz="2200" dirty="0">
                <a:solidFill>
                  <a:srgbClr val="53535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(facturas) </a:t>
            </a:r>
            <a:r>
              <a:rPr lang="es-ES" altLang="es-CL" sz="2200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no estén exceptuadas del Estatuto Pyme.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05435" y="3643082"/>
            <a:ext cx="76766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s-ES" altLang="es-CL" sz="2200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Tengan ventas que no excedan de 25.000 UF menos impuestos, durante los 12 meses anteriores a la solicitud.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27584" y="1539476"/>
            <a:ext cx="7859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s-MX" altLang="es-CL" sz="2200" b="1" u="sng" dirty="0">
                <a:solidFill>
                  <a:srgbClr val="535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Personas Naturales o Jurídicas actual o potencialmente insolventes que:</a:t>
            </a:r>
            <a:endParaRPr lang="es-ES" altLang="es-CL" sz="2200" b="1" u="sng" dirty="0">
              <a:solidFill>
                <a:srgbClr val="5353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 descr="ICONOS EMPRESAS AZULES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4" t="37202" r="39692" b="33599"/>
          <a:stretch/>
        </p:blipFill>
        <p:spPr>
          <a:xfrm>
            <a:off x="2242519" y="4560655"/>
            <a:ext cx="1599582" cy="1516954"/>
          </a:xfrm>
          <a:prstGeom prst="rect">
            <a:avLst/>
          </a:prstGeom>
        </p:spPr>
      </p:pic>
      <p:pic>
        <p:nvPicPr>
          <p:cNvPr id="18" name="Imagen 17" descr="ICONOS EMPRESAS AZULES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7" t="4877" r="42359" b="65924"/>
          <a:stretch/>
        </p:blipFill>
        <p:spPr>
          <a:xfrm>
            <a:off x="4757192" y="4476467"/>
            <a:ext cx="1932592" cy="1832762"/>
          </a:xfrm>
          <a:prstGeom prst="rect">
            <a:avLst/>
          </a:prstGeom>
        </p:spPr>
      </p:pic>
      <p:pic>
        <p:nvPicPr>
          <p:cNvPr id="12" name="Imagen 11" descr="color_GOB.png">
            <a:extLst>
              <a:ext uri="{FF2B5EF4-FFF2-40B4-BE49-F238E27FC236}">
                <a16:creationId xmlns:a16="http://schemas.microsoft.com/office/drawing/2014/main" id="{567F3FA9-8910-4221-8C11-5BD50431E2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5" r="48482" b="12970"/>
          <a:stretch/>
        </p:blipFill>
        <p:spPr>
          <a:xfrm>
            <a:off x="7356053" y="0"/>
            <a:ext cx="1790123" cy="249437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0D52992-1B2D-4F12-9B5D-AE94D262CE5F}"/>
              </a:ext>
            </a:extLst>
          </p:cNvPr>
          <p:cNvSpPr/>
          <p:nvPr/>
        </p:nvSpPr>
        <p:spPr>
          <a:xfrm>
            <a:off x="0" y="6371771"/>
            <a:ext cx="9143999" cy="4862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876C81C-2BF8-4FD8-9EDE-1CD07476480F}"/>
              </a:ext>
            </a:extLst>
          </p:cNvPr>
          <p:cNvSpPr/>
          <p:nvPr/>
        </p:nvSpPr>
        <p:spPr>
          <a:xfrm>
            <a:off x="517403" y="2687968"/>
            <a:ext cx="288032" cy="288032"/>
          </a:xfrm>
          <a:prstGeom prst="rect">
            <a:avLst/>
          </a:prstGeom>
          <a:solidFill>
            <a:srgbClr val="22589A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8F342E5-9739-4B8A-A1A0-80DECF215E05}"/>
              </a:ext>
            </a:extLst>
          </p:cNvPr>
          <p:cNvSpPr/>
          <p:nvPr/>
        </p:nvSpPr>
        <p:spPr>
          <a:xfrm>
            <a:off x="517403" y="3758402"/>
            <a:ext cx="288032" cy="288032"/>
          </a:xfrm>
          <a:prstGeom prst="rect">
            <a:avLst/>
          </a:prstGeom>
          <a:solidFill>
            <a:srgbClr val="22589A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166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8794</TotalTime>
  <Words>1138</Words>
  <Application>Microsoft Office PowerPoint</Application>
  <PresentationFormat>Presentación en pantalla (4:3)</PresentationFormat>
  <Paragraphs>150</Paragraphs>
  <Slides>27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Calibri</vt:lpstr>
      <vt:lpstr>gobCL</vt:lpstr>
      <vt:lpstr>Helvetica</vt:lpstr>
      <vt:lpstr>Helvetica Neue</vt:lpstr>
      <vt:lpstr>Default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Norambuena</dc:creator>
  <cp:lastModifiedBy>Alex Alberto Valladares Loyola</cp:lastModifiedBy>
  <cp:revision>850</cp:revision>
  <cp:lastPrinted>2015-08-26T20:59:37Z</cp:lastPrinted>
  <dcterms:modified xsi:type="dcterms:W3CDTF">2020-04-22T16:28:22Z</dcterms:modified>
</cp:coreProperties>
</file>