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9.jpg" ContentType="image/jpg"/>
  <Override PartName="/ppt/media/image10.jpg" ContentType="image/jp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36"/>
  </p:notesMasterIdLst>
  <p:sldIdLst>
    <p:sldId id="331" r:id="rId2"/>
    <p:sldId id="266" r:id="rId3"/>
    <p:sldId id="319" r:id="rId4"/>
    <p:sldId id="305" r:id="rId5"/>
    <p:sldId id="298" r:id="rId6"/>
    <p:sldId id="324" r:id="rId7"/>
    <p:sldId id="299" r:id="rId8"/>
    <p:sldId id="325" r:id="rId9"/>
    <p:sldId id="332" r:id="rId10"/>
    <p:sldId id="301" r:id="rId11"/>
    <p:sldId id="333" r:id="rId12"/>
    <p:sldId id="334" r:id="rId13"/>
    <p:sldId id="335" r:id="rId14"/>
    <p:sldId id="336" r:id="rId15"/>
    <p:sldId id="337" r:id="rId16"/>
    <p:sldId id="338" r:id="rId17"/>
    <p:sldId id="339" r:id="rId18"/>
    <p:sldId id="318" r:id="rId19"/>
    <p:sldId id="317" r:id="rId20"/>
    <p:sldId id="270" r:id="rId21"/>
    <p:sldId id="326" r:id="rId22"/>
    <p:sldId id="340" r:id="rId23"/>
    <p:sldId id="327" r:id="rId24"/>
    <p:sldId id="330" r:id="rId25"/>
    <p:sldId id="341" r:id="rId26"/>
    <p:sldId id="342" r:id="rId27"/>
    <p:sldId id="329" r:id="rId28"/>
    <p:sldId id="328" r:id="rId29"/>
    <p:sldId id="274" r:id="rId30"/>
    <p:sldId id="343" r:id="rId31"/>
    <p:sldId id="344" r:id="rId32"/>
    <p:sldId id="267" r:id="rId33"/>
    <p:sldId id="257" r:id="rId34"/>
    <p:sldId id="322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B600"/>
    <a:srgbClr val="EAB2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44" autoAdjust="0"/>
    <p:restoredTop sz="94660"/>
  </p:normalViewPr>
  <p:slideViewPr>
    <p:cSldViewPr snapToGrid="0">
      <p:cViewPr varScale="1">
        <p:scale>
          <a:sx n="73" d="100"/>
          <a:sy n="73" d="100"/>
        </p:scale>
        <p:origin x="12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Hoja_de_c_lculo_de_Microsoft_Excel.xlsx"/></Relationships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Hoja1!$A$2:$C$17</cx:f>
        <cx:lvl ptCount="16">
          <cx:pt idx="0">15-mar</cx:pt>
          <cx:pt idx="1">25-mar</cx:pt>
          <cx:pt idx="2">29-mar</cx:pt>
          <cx:pt idx="3">16-abr / Julio-Agosto</cx:pt>
          <cx:pt idx="4">01-abr</cx:pt>
          <cx:pt idx="5">26-abr</cx:pt>
          <cx:pt idx="6">27-abr</cx:pt>
        </cx:lvl>
        <cx:lvl ptCount="16"/>
        <cx:lvl ptCount="16">
          <cx:pt idx="0">Fortalecimiento Gremial y Cooperativo</cx:pt>
          <cx:pt idx="1">Digitaliza Tu Almacén</cx:pt>
          <cx:pt idx="2">Capital Semilla</cx:pt>
          <cx:pt idx="3">Reactívate</cx:pt>
          <cx:pt idx="4">Capital Abeja</cx:pt>
          <cx:pt idx="5">Ferias Libres</cx:pt>
          <cx:pt idx="6">Ruta Digital</cx:pt>
        </cx:lvl>
      </cx:strDim>
      <cx:numDim type="size">
        <cx:f>Hoja1!$D$2:$D$17</cx:f>
        <cx:lvl ptCount="16" formatCode="General">
          <cx:pt idx="0">15</cx:pt>
          <cx:pt idx="1">15</cx:pt>
          <cx:pt idx="2">15</cx:pt>
          <cx:pt idx="3">15</cx:pt>
          <cx:pt idx="4">15</cx:pt>
          <cx:pt idx="5">15</cx:pt>
          <cx:pt idx="6">15</cx:pt>
        </cx:lvl>
      </cx:numDim>
    </cx:data>
  </cx:chartData>
  <cx:chart>
    <cx:plotArea>
      <cx:plotAreaRegion>
        <cx:series layoutId="treemap" uniqueId="{C072B2E0-3637-4D18-BF3D-0D9EE4C9EAA7}">
          <cx:tx>
            <cx:txData>
              <cx:f>Hoja1!$D$1</cx:f>
              <cx:v>Serie1</cx:v>
            </cx:txData>
          </cx:tx>
          <cx:dataLabels pos="ctr">
            <cx:txPr>
              <a:bodyPr spcFirstLastPara="1" vertOverflow="ellipsis" horzOverflow="overflow" wrap="square" lIns="38100" tIns="19050" rIns="38100" bIns="19050" anchor="ctr" anchorCtr="1">
                <a:spAutoFit/>
              </a:bodyPr>
              <a:lstStyle/>
              <a:p>
                <a:pPr algn="ctr" rtl="0">
                  <a:defRPr sz="2000"/>
                </a:pPr>
                <a:endParaRPr lang="es-ES" sz="2000" b="1" i="0" u="none" strike="noStrike" kern="1200" spc="0" baseline="0">
                  <a:solidFill>
                    <a:prstClr val="white"/>
                  </a:solidFill>
                  <a:latin typeface="Calibri" panose="020F0502020204030204"/>
                </a:endParaRPr>
              </a:p>
            </cx:txPr>
            <cx:visibility seriesName="0" categoryName="1" value="0"/>
            <cx:dataLabelHidden idx="7"/>
            <cx:dataLabelHidden idx="9"/>
            <cx:dataLabelHidden idx="11"/>
            <cx:dataLabelHidden idx="13"/>
          </cx:dataLabels>
          <cx:dataId val="0"/>
          <cx:layoutPr>
            <cx:parentLabelLayout val="overlapping"/>
          </cx:layoutPr>
        </cx:series>
      </cx:plotAreaRegion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16">
  <cs:axisTitle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>
          <a:lumMod val="65000"/>
        </a:schemeClr>
      </a:solidFill>
      <a:ln>
        <a:solidFill>
          <a:schemeClr val="bg1"/>
        </a:solidFill>
      </a:ln>
    </cs:spPr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bg1"/>
    </cs:fontRef>
    <cs:defRPr sz="1330" b="1" i="0" u="none" strike="noStrike" kern="1200" spc="0" baseline="0"/>
    <cs:bodyPr lIns="38100" tIns="19050" rIns="38100" bIns="19050">
      <a:spAutoFit/>
    </cs:bodyPr>
  </cs:dataLabel>
  <cs:dataLabelCallout>
    <cs:lnRef idx="0">
      <cs:styleClr val="auto"/>
    </cs:lnRef>
    <cs:fillRef idx="0"/>
    <cs:effectRef idx="0"/>
    <cs:fontRef idx="minor">
      <a:schemeClr val="tx1">
        <a:lumMod val="65000"/>
        <a:lumOff val="35000"/>
      </a:schemeClr>
    </cs:fontRef>
    <cs:spPr>
      <a:solidFill>
        <a:schemeClr val="lt1"/>
      </a:solidFill>
      <a:ln>
        <a:solidFill>
          <a:schemeClr val="phClr"/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defRPr sz="1197"/>
  </cs:dataTable>
  <cs:downBar>
    <cs:lnRef idx="0"/>
    <cs:fillRef idx="0"/>
    <cs:effectRef idx="0"/>
    <cs:fontRef idx="minor">
      <a:schemeClr val="tx1"/>
    </cs:fontRef>
    <cs:spPr>
      <a:solidFill>
        <a:schemeClr val="dk1"/>
      </a:solidFill>
    </cs:spPr>
  </cs:downBar>
  <cs:dropLine>
    <cs:lnRef idx="0"/>
    <cs:fillRef idx="0"/>
    <cs:effectRef idx="0"/>
    <cs:fontRef idx="minor">
      <a:schemeClr val="tx1"/>
    </cs:fontRef>
  </cs:dropLine>
  <cs:errorBar>
    <cs:lnRef idx="0"/>
    <cs:fillRef idx="0"/>
    <cs:effectRef idx="0"/>
    <cs:fontRef idx="minor">
      <a:schemeClr val="tx1"/>
    </cs:fontRef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  <a:lumOff val="10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</cs:hiLoLine>
  <cs:leaderLine>
    <cs:lnRef idx="0"/>
    <cs:fillRef idx="0"/>
    <cs:effectRef idx="0"/>
    <cs:fontRef idx="minor">
      <a:schemeClr val="tx1"/>
    </cs:fontRef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image" Target="../media/image5.jp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image" Target="../media/image5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083966-6811-4964-991C-411FDEEE0B0D}" type="doc">
      <dgm:prSet loTypeId="urn:microsoft.com/office/officeart/2005/8/layout/hList7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EB30F2BA-9A9D-40D8-8CED-FAA32691B43D}">
      <dgm:prSet phldrT="[Texto]" custT="1"/>
      <dgm:spPr/>
      <dgm:t>
        <a:bodyPr/>
        <a:lstStyle/>
        <a:p>
          <a:r>
            <a:rPr lang="es-ES" sz="3200" dirty="0"/>
            <a:t>INTERNA</a:t>
          </a:r>
        </a:p>
        <a:p>
          <a:r>
            <a:rPr lang="es-ES" sz="1800" dirty="0"/>
            <a:t>Más de 10 años con:</a:t>
          </a:r>
          <a:endParaRPr lang="es-ES" dirty="0"/>
        </a:p>
      </dgm:t>
    </dgm:pt>
    <dgm:pt modelId="{BB88C91D-E23F-43AF-8B37-B9D4B68B49A2}" type="parTrans" cxnId="{19AF8034-92EC-4164-941D-DAB55037B705}">
      <dgm:prSet/>
      <dgm:spPr/>
      <dgm:t>
        <a:bodyPr/>
        <a:lstStyle/>
        <a:p>
          <a:endParaRPr lang="es-ES"/>
        </a:p>
      </dgm:t>
    </dgm:pt>
    <dgm:pt modelId="{12F81523-E6C9-4726-BD5B-C2610B7F6AEB}" type="sibTrans" cxnId="{19AF8034-92EC-4164-941D-DAB55037B705}">
      <dgm:prSet/>
      <dgm:spPr/>
      <dgm:t>
        <a:bodyPr/>
        <a:lstStyle/>
        <a:p>
          <a:endParaRPr lang="es-ES"/>
        </a:p>
      </dgm:t>
    </dgm:pt>
    <dgm:pt modelId="{A1B967E4-D9D3-4B83-B0D9-985E63BA037D}">
      <dgm:prSet phldrT="[Texto]" custT="1"/>
      <dgm:spPr/>
      <dgm:t>
        <a:bodyPr/>
        <a:lstStyle/>
        <a:p>
          <a:r>
            <a:rPr lang="es-ES" sz="3200" dirty="0"/>
            <a:t>EXTERNA</a:t>
          </a:r>
        </a:p>
        <a:p>
          <a:r>
            <a:rPr lang="es-ES" sz="1800" dirty="0"/>
            <a:t>Más de 10 años con:</a:t>
          </a:r>
          <a:endParaRPr lang="es-ES" dirty="0"/>
        </a:p>
      </dgm:t>
    </dgm:pt>
    <dgm:pt modelId="{9D12F92A-8B70-473A-985F-49C848ACCFD6}" type="parTrans" cxnId="{A0FDAC90-89D1-4D1D-911A-D7FCDDA50AAE}">
      <dgm:prSet/>
      <dgm:spPr/>
      <dgm:t>
        <a:bodyPr/>
        <a:lstStyle/>
        <a:p>
          <a:endParaRPr lang="es-ES"/>
        </a:p>
      </dgm:t>
    </dgm:pt>
    <dgm:pt modelId="{66E42BE3-BAF6-433B-ACDA-94A1453DBE77}" type="sibTrans" cxnId="{A0FDAC90-89D1-4D1D-911A-D7FCDDA50AAE}">
      <dgm:prSet/>
      <dgm:spPr/>
      <dgm:t>
        <a:bodyPr/>
        <a:lstStyle/>
        <a:p>
          <a:endParaRPr lang="es-ES"/>
        </a:p>
      </dgm:t>
    </dgm:pt>
    <dgm:pt modelId="{F1D3AB12-FDC1-4A67-B9D4-0536A79F2FCE}">
      <dgm:prSet phldrT="[Texto]" custT="1"/>
      <dgm:spPr>
        <a:ln>
          <a:solidFill>
            <a:schemeClr val="tx1"/>
          </a:solidFill>
        </a:ln>
      </dgm:spPr>
      <dgm:t>
        <a:bodyPr/>
        <a:lstStyle/>
        <a:p>
          <a:r>
            <a:rPr lang="es-ES" sz="1800" dirty="0"/>
            <a:t>Interoperabilidad con otras instituciones gubernamentales.</a:t>
          </a:r>
        </a:p>
      </dgm:t>
    </dgm:pt>
    <dgm:pt modelId="{92C27C69-5BB9-4CE9-A86E-83B71B41798F}" type="parTrans" cxnId="{F63F1A7C-89AA-4F6D-87ED-B11282436F7D}">
      <dgm:prSet/>
      <dgm:spPr/>
      <dgm:t>
        <a:bodyPr/>
        <a:lstStyle/>
        <a:p>
          <a:endParaRPr lang="es-ES"/>
        </a:p>
      </dgm:t>
    </dgm:pt>
    <dgm:pt modelId="{58D8710B-5999-41FC-B136-5E6A2B2D2475}" type="sibTrans" cxnId="{F63F1A7C-89AA-4F6D-87ED-B11282436F7D}">
      <dgm:prSet/>
      <dgm:spPr/>
      <dgm:t>
        <a:bodyPr/>
        <a:lstStyle/>
        <a:p>
          <a:endParaRPr lang="es-ES"/>
        </a:p>
      </dgm:t>
    </dgm:pt>
    <dgm:pt modelId="{CF3AFF01-D3A3-413C-A3CE-13C64F532EAD}">
      <dgm:prSet phldrT="[Texto]" custT="1"/>
      <dgm:spPr>
        <a:ln>
          <a:solidFill>
            <a:schemeClr val="tx1"/>
          </a:solidFill>
        </a:ln>
      </dgm:spPr>
      <dgm:t>
        <a:bodyPr/>
        <a:lstStyle/>
        <a:p>
          <a:r>
            <a:rPr lang="es-ES" sz="1800" dirty="0"/>
            <a:t>Recibiendo postulaciones en línea.</a:t>
          </a:r>
        </a:p>
      </dgm:t>
    </dgm:pt>
    <dgm:pt modelId="{338A9584-AE4E-4D4F-88B8-90AA52D21486}" type="parTrans" cxnId="{DDC36D7A-4FD8-4AD4-943C-6BA9E1A9C17C}">
      <dgm:prSet/>
      <dgm:spPr/>
      <dgm:t>
        <a:bodyPr/>
        <a:lstStyle/>
        <a:p>
          <a:endParaRPr lang="es-ES"/>
        </a:p>
      </dgm:t>
    </dgm:pt>
    <dgm:pt modelId="{24771D98-D3F7-48D4-9749-74F0B8210298}" type="sibTrans" cxnId="{DDC36D7A-4FD8-4AD4-943C-6BA9E1A9C17C}">
      <dgm:prSet/>
      <dgm:spPr/>
      <dgm:t>
        <a:bodyPr/>
        <a:lstStyle/>
        <a:p>
          <a:endParaRPr lang="es-ES"/>
        </a:p>
      </dgm:t>
    </dgm:pt>
    <dgm:pt modelId="{1575EBCD-AC54-404B-A3D1-909FC84AFFC8}">
      <dgm:prSet phldrT="[Texto]" custT="1"/>
      <dgm:spPr>
        <a:ln>
          <a:solidFill>
            <a:schemeClr val="tx1"/>
          </a:solidFill>
        </a:ln>
      </dgm:spPr>
      <dgm:t>
        <a:bodyPr/>
        <a:lstStyle/>
        <a:p>
          <a:r>
            <a:rPr lang="es-ES" sz="1800" dirty="0"/>
            <a:t>Capacitaciones en digitalización a funcionarios. (Marketing digital, RRSS, Office)</a:t>
          </a:r>
        </a:p>
      </dgm:t>
    </dgm:pt>
    <dgm:pt modelId="{4AC50CF4-A192-41B0-A232-EC49D15CDE5B}" type="parTrans" cxnId="{110D310B-35CA-4B74-8933-09F335075AA7}">
      <dgm:prSet/>
      <dgm:spPr/>
      <dgm:t>
        <a:bodyPr/>
        <a:lstStyle/>
        <a:p>
          <a:endParaRPr lang="es-ES"/>
        </a:p>
      </dgm:t>
    </dgm:pt>
    <dgm:pt modelId="{BC7EF399-9861-4536-AED9-39F24D20749C}" type="sibTrans" cxnId="{110D310B-35CA-4B74-8933-09F335075AA7}">
      <dgm:prSet/>
      <dgm:spPr/>
      <dgm:t>
        <a:bodyPr/>
        <a:lstStyle/>
        <a:p>
          <a:endParaRPr lang="es-ES"/>
        </a:p>
      </dgm:t>
    </dgm:pt>
    <dgm:pt modelId="{19C37916-B4B0-418D-928E-BB1F46864709}">
      <dgm:prSet phldrT="[Texto]" custT="1"/>
      <dgm:spPr/>
      <dgm:t>
        <a:bodyPr/>
        <a:lstStyle/>
        <a:p>
          <a:r>
            <a:rPr lang="es-ES" sz="1800" dirty="0"/>
            <a:t>Capacitaciones en línea por medio del portal de capacitaciones. (22 cursos)</a:t>
          </a:r>
          <a:br>
            <a:rPr lang="es-ES" sz="1800" dirty="0"/>
          </a:br>
          <a:r>
            <a:rPr lang="es-ES" sz="1800" dirty="0"/>
            <a:t>Más de 4 años con:</a:t>
          </a:r>
        </a:p>
      </dgm:t>
    </dgm:pt>
    <dgm:pt modelId="{6C976E0F-7A1A-4C64-80DC-366F24C85C41}" type="parTrans" cxnId="{470A1499-541F-4F9C-8D94-5EDF37F8A8FE}">
      <dgm:prSet/>
      <dgm:spPr/>
      <dgm:t>
        <a:bodyPr/>
        <a:lstStyle/>
        <a:p>
          <a:endParaRPr lang="es-ES"/>
        </a:p>
      </dgm:t>
    </dgm:pt>
    <dgm:pt modelId="{99361DF4-0854-493D-BB40-7F1B9B46349F}" type="sibTrans" cxnId="{470A1499-541F-4F9C-8D94-5EDF37F8A8FE}">
      <dgm:prSet/>
      <dgm:spPr/>
      <dgm:t>
        <a:bodyPr/>
        <a:lstStyle/>
        <a:p>
          <a:endParaRPr lang="es-ES"/>
        </a:p>
      </dgm:t>
    </dgm:pt>
    <dgm:pt modelId="{B939B4BF-5B9D-4167-99BB-EDDBCCBEFCCA}">
      <dgm:prSet phldrT="[Texto]" custT="1"/>
      <dgm:spPr/>
      <dgm:t>
        <a:bodyPr/>
        <a:lstStyle/>
        <a:p>
          <a:r>
            <a:rPr lang="es-ES" sz="1800" dirty="0"/>
            <a:t>Instrumentos que promueven la digitalización de las empresas: Digitaliza tu Almacén y Ruta Digital.</a:t>
          </a:r>
        </a:p>
      </dgm:t>
    </dgm:pt>
    <dgm:pt modelId="{B79E06AE-AE3A-4FDE-833D-AF00D9C6C562}" type="parTrans" cxnId="{A56B5C2E-85D0-47D1-A7B3-A6E4BA2DEA5A}">
      <dgm:prSet/>
      <dgm:spPr/>
      <dgm:t>
        <a:bodyPr/>
        <a:lstStyle/>
        <a:p>
          <a:endParaRPr lang="es-ES"/>
        </a:p>
      </dgm:t>
    </dgm:pt>
    <dgm:pt modelId="{583580F7-3DFC-4235-BF1E-5C554149F72F}" type="sibTrans" cxnId="{A56B5C2E-85D0-47D1-A7B3-A6E4BA2DEA5A}">
      <dgm:prSet/>
      <dgm:spPr/>
      <dgm:t>
        <a:bodyPr/>
        <a:lstStyle/>
        <a:p>
          <a:endParaRPr lang="es-ES"/>
        </a:p>
      </dgm:t>
    </dgm:pt>
    <dgm:pt modelId="{B24C7C21-2623-4018-97F7-0A9AC9FB8E94}" type="pres">
      <dgm:prSet presAssocID="{D6083966-6811-4964-991C-411FDEEE0B0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AC135FC-6A6C-4702-8E87-7E36154FD11D}" type="pres">
      <dgm:prSet presAssocID="{D6083966-6811-4964-991C-411FDEEE0B0D}" presName="fgShape" presStyleLbl="fgShp" presStyleIdx="0" presStyleCnt="1" custScaleY="34259" custLinFactY="-102565" custLinFactNeighborX="-206" custLinFactNeighborY="-200000"/>
      <dgm:spPr/>
    </dgm:pt>
    <dgm:pt modelId="{20C0A968-B4AB-478E-B4BF-40149E53B07A}" type="pres">
      <dgm:prSet presAssocID="{D6083966-6811-4964-991C-411FDEEE0B0D}" presName="linComp" presStyleCnt="0"/>
      <dgm:spPr/>
    </dgm:pt>
    <dgm:pt modelId="{D4A2B4E9-9997-4EF6-8E97-B7508127E8C2}" type="pres">
      <dgm:prSet presAssocID="{EB30F2BA-9A9D-40D8-8CED-FAA32691B43D}" presName="compNode" presStyleCnt="0"/>
      <dgm:spPr/>
    </dgm:pt>
    <dgm:pt modelId="{2425FFE1-E7AA-4531-9BF3-E79F265C925B}" type="pres">
      <dgm:prSet presAssocID="{EB30F2BA-9A9D-40D8-8CED-FAA32691B43D}" presName="bkgdShape" presStyleLbl="node1" presStyleIdx="0" presStyleCnt="2" custScaleY="93231" custLinFactNeighborX="-87" custLinFactNeighborY="697"/>
      <dgm:spPr/>
      <dgm:t>
        <a:bodyPr/>
        <a:lstStyle/>
        <a:p>
          <a:endParaRPr lang="es-ES"/>
        </a:p>
      </dgm:t>
    </dgm:pt>
    <dgm:pt modelId="{7A4D2075-E79F-41F2-BF41-2C4AC8AF1A30}" type="pres">
      <dgm:prSet presAssocID="{EB30F2BA-9A9D-40D8-8CED-FAA32691B43D}" presName="nodeTx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B7B2DE4-C5B7-4A35-9196-919CDAACBEA9}" type="pres">
      <dgm:prSet presAssocID="{EB30F2BA-9A9D-40D8-8CED-FAA32691B43D}" presName="invisiNode" presStyleLbl="node1" presStyleIdx="0" presStyleCnt="2"/>
      <dgm:spPr/>
    </dgm:pt>
    <dgm:pt modelId="{58E1C7F4-CF82-44B7-9133-F43A8AF00187}" type="pres">
      <dgm:prSet presAssocID="{EB30F2BA-9A9D-40D8-8CED-FAA32691B43D}" presName="imagNode" presStyleLbl="f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2000" r="-42000"/>
          </a:stretch>
        </a:blipFill>
      </dgm:spPr>
    </dgm:pt>
    <dgm:pt modelId="{56676248-5BEA-451D-97BB-AB46B685F955}" type="pres">
      <dgm:prSet presAssocID="{12F81523-E6C9-4726-BD5B-C2610B7F6AEB}" presName="sibTrans" presStyleLbl="sibTrans2D1" presStyleIdx="0" presStyleCnt="0"/>
      <dgm:spPr/>
      <dgm:t>
        <a:bodyPr/>
        <a:lstStyle/>
        <a:p>
          <a:endParaRPr lang="es-ES"/>
        </a:p>
      </dgm:t>
    </dgm:pt>
    <dgm:pt modelId="{66696433-CF59-4AEC-AB63-61B64A8AF364}" type="pres">
      <dgm:prSet presAssocID="{A1B967E4-D9D3-4B83-B0D9-985E63BA037D}" presName="compNode" presStyleCnt="0"/>
      <dgm:spPr/>
    </dgm:pt>
    <dgm:pt modelId="{B1942FE2-0280-45CB-AF02-B49EAEBA48B5}" type="pres">
      <dgm:prSet presAssocID="{A1B967E4-D9D3-4B83-B0D9-985E63BA037D}" presName="bkgdShape" presStyleLbl="node1" presStyleIdx="1" presStyleCnt="2" custScaleY="94687" custLinFactNeighborX="87" custLinFactNeighborY="1276"/>
      <dgm:spPr/>
      <dgm:t>
        <a:bodyPr/>
        <a:lstStyle/>
        <a:p>
          <a:endParaRPr lang="es-ES"/>
        </a:p>
      </dgm:t>
    </dgm:pt>
    <dgm:pt modelId="{478E86AA-5C04-43CB-9CA6-06A592EC0515}" type="pres">
      <dgm:prSet presAssocID="{A1B967E4-D9D3-4B83-B0D9-985E63BA037D}" presName="nodeT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BB924D5-E3D6-4251-A468-D213AE7FC898}" type="pres">
      <dgm:prSet presAssocID="{A1B967E4-D9D3-4B83-B0D9-985E63BA037D}" presName="invisiNode" presStyleLbl="node1" presStyleIdx="1" presStyleCnt="2"/>
      <dgm:spPr/>
    </dgm:pt>
    <dgm:pt modelId="{92175DCF-B27D-4F5B-B213-E09151EE3F3F}" type="pres">
      <dgm:prSet presAssocID="{A1B967E4-D9D3-4B83-B0D9-985E63BA037D}" presName="imagNode" presStyleLbl="f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4000" r="-44000"/>
          </a:stretch>
        </a:blipFill>
      </dgm:spPr>
    </dgm:pt>
  </dgm:ptLst>
  <dgm:cxnLst>
    <dgm:cxn modelId="{050197A6-4668-433B-A427-108EBA9A6FE9}" type="presOf" srcId="{F1D3AB12-FDC1-4A67-B9D4-0536A79F2FCE}" destId="{2425FFE1-E7AA-4531-9BF3-E79F265C925B}" srcOrd="0" destOrd="2" presId="urn:microsoft.com/office/officeart/2005/8/layout/hList7"/>
    <dgm:cxn modelId="{39E323B2-3B08-4BEB-9A5F-0BF7420D2040}" type="presOf" srcId="{D6083966-6811-4964-991C-411FDEEE0B0D}" destId="{B24C7C21-2623-4018-97F7-0A9AC9FB8E94}" srcOrd="0" destOrd="0" presId="urn:microsoft.com/office/officeart/2005/8/layout/hList7"/>
    <dgm:cxn modelId="{110D310B-35CA-4B74-8933-09F335075AA7}" srcId="{EB30F2BA-9A9D-40D8-8CED-FAA32691B43D}" destId="{1575EBCD-AC54-404B-A3D1-909FC84AFFC8}" srcOrd="2" destOrd="0" parTransId="{4AC50CF4-A192-41B0-A232-EC49D15CDE5B}" sibTransId="{BC7EF399-9861-4536-AED9-39F24D20749C}"/>
    <dgm:cxn modelId="{E3FA328F-C869-4647-8039-155464E2BAC0}" type="presOf" srcId="{19C37916-B4B0-418D-928E-BB1F46864709}" destId="{B1942FE2-0280-45CB-AF02-B49EAEBA48B5}" srcOrd="0" destOrd="1" presId="urn:microsoft.com/office/officeart/2005/8/layout/hList7"/>
    <dgm:cxn modelId="{A56B5C2E-85D0-47D1-A7B3-A6E4BA2DEA5A}" srcId="{A1B967E4-D9D3-4B83-B0D9-985E63BA037D}" destId="{B939B4BF-5B9D-4167-99BB-EDDBCCBEFCCA}" srcOrd="1" destOrd="0" parTransId="{B79E06AE-AE3A-4FDE-833D-AF00D9C6C562}" sibTransId="{583580F7-3DFC-4235-BF1E-5C554149F72F}"/>
    <dgm:cxn modelId="{A0FDAC90-89D1-4D1D-911A-D7FCDDA50AAE}" srcId="{D6083966-6811-4964-991C-411FDEEE0B0D}" destId="{A1B967E4-D9D3-4B83-B0D9-985E63BA037D}" srcOrd="1" destOrd="0" parTransId="{9D12F92A-8B70-473A-985F-49C848ACCFD6}" sibTransId="{66E42BE3-BAF6-433B-ACDA-94A1453DBE77}"/>
    <dgm:cxn modelId="{2241280B-CBE9-498E-AF36-B89546209025}" type="presOf" srcId="{1575EBCD-AC54-404B-A3D1-909FC84AFFC8}" destId="{2425FFE1-E7AA-4531-9BF3-E79F265C925B}" srcOrd="0" destOrd="3" presId="urn:microsoft.com/office/officeart/2005/8/layout/hList7"/>
    <dgm:cxn modelId="{40081A9E-30E7-4235-8AA1-7AC27FF4E59D}" type="presOf" srcId="{CF3AFF01-D3A3-413C-A3CE-13C64F532EAD}" destId="{2425FFE1-E7AA-4531-9BF3-E79F265C925B}" srcOrd="0" destOrd="1" presId="urn:microsoft.com/office/officeart/2005/8/layout/hList7"/>
    <dgm:cxn modelId="{470A1499-541F-4F9C-8D94-5EDF37F8A8FE}" srcId="{A1B967E4-D9D3-4B83-B0D9-985E63BA037D}" destId="{19C37916-B4B0-418D-928E-BB1F46864709}" srcOrd="0" destOrd="0" parTransId="{6C976E0F-7A1A-4C64-80DC-366F24C85C41}" sibTransId="{99361DF4-0854-493D-BB40-7F1B9B46349F}"/>
    <dgm:cxn modelId="{095A45D6-ADC2-4AE4-84B2-7C43C81E95D8}" type="presOf" srcId="{1575EBCD-AC54-404B-A3D1-909FC84AFFC8}" destId="{7A4D2075-E79F-41F2-BF41-2C4AC8AF1A30}" srcOrd="1" destOrd="3" presId="urn:microsoft.com/office/officeart/2005/8/layout/hList7"/>
    <dgm:cxn modelId="{236BFF28-46E7-4930-B1CC-648F1B839192}" type="presOf" srcId="{CF3AFF01-D3A3-413C-A3CE-13C64F532EAD}" destId="{7A4D2075-E79F-41F2-BF41-2C4AC8AF1A30}" srcOrd="1" destOrd="1" presId="urn:microsoft.com/office/officeart/2005/8/layout/hList7"/>
    <dgm:cxn modelId="{D7B200AB-531B-49B7-AAD9-6E7618F1152B}" type="presOf" srcId="{B939B4BF-5B9D-4167-99BB-EDDBCCBEFCCA}" destId="{478E86AA-5C04-43CB-9CA6-06A592EC0515}" srcOrd="1" destOrd="2" presId="urn:microsoft.com/office/officeart/2005/8/layout/hList7"/>
    <dgm:cxn modelId="{5B44ED38-F684-41D1-A214-1B3C9959D804}" type="presOf" srcId="{B939B4BF-5B9D-4167-99BB-EDDBCCBEFCCA}" destId="{B1942FE2-0280-45CB-AF02-B49EAEBA48B5}" srcOrd="0" destOrd="2" presId="urn:microsoft.com/office/officeart/2005/8/layout/hList7"/>
    <dgm:cxn modelId="{5644451C-0A95-4A58-8511-43C19B0A2CB3}" type="presOf" srcId="{A1B967E4-D9D3-4B83-B0D9-985E63BA037D}" destId="{478E86AA-5C04-43CB-9CA6-06A592EC0515}" srcOrd="1" destOrd="0" presId="urn:microsoft.com/office/officeart/2005/8/layout/hList7"/>
    <dgm:cxn modelId="{037BC583-6F99-4882-891C-6688783A73DD}" type="presOf" srcId="{19C37916-B4B0-418D-928E-BB1F46864709}" destId="{478E86AA-5C04-43CB-9CA6-06A592EC0515}" srcOrd="1" destOrd="1" presId="urn:microsoft.com/office/officeart/2005/8/layout/hList7"/>
    <dgm:cxn modelId="{F63F1A7C-89AA-4F6D-87ED-B11282436F7D}" srcId="{EB30F2BA-9A9D-40D8-8CED-FAA32691B43D}" destId="{F1D3AB12-FDC1-4A67-B9D4-0536A79F2FCE}" srcOrd="1" destOrd="0" parTransId="{92C27C69-5BB9-4CE9-A86E-83B71B41798F}" sibTransId="{58D8710B-5999-41FC-B136-5E6A2B2D2475}"/>
    <dgm:cxn modelId="{DDC36D7A-4FD8-4AD4-943C-6BA9E1A9C17C}" srcId="{EB30F2BA-9A9D-40D8-8CED-FAA32691B43D}" destId="{CF3AFF01-D3A3-413C-A3CE-13C64F532EAD}" srcOrd="0" destOrd="0" parTransId="{338A9584-AE4E-4D4F-88B8-90AA52D21486}" sibTransId="{24771D98-D3F7-48D4-9749-74F0B8210298}"/>
    <dgm:cxn modelId="{D2F5D250-2908-44B0-8B25-366709B13EAB}" type="presOf" srcId="{12F81523-E6C9-4726-BD5B-C2610B7F6AEB}" destId="{56676248-5BEA-451D-97BB-AB46B685F955}" srcOrd="0" destOrd="0" presId="urn:microsoft.com/office/officeart/2005/8/layout/hList7"/>
    <dgm:cxn modelId="{DF74EA68-EA2B-421D-8DD7-2AA5983350A7}" type="presOf" srcId="{F1D3AB12-FDC1-4A67-B9D4-0536A79F2FCE}" destId="{7A4D2075-E79F-41F2-BF41-2C4AC8AF1A30}" srcOrd="1" destOrd="2" presId="urn:microsoft.com/office/officeart/2005/8/layout/hList7"/>
    <dgm:cxn modelId="{7A5C8E6F-6515-4331-829F-34A64BA15DF4}" type="presOf" srcId="{A1B967E4-D9D3-4B83-B0D9-985E63BA037D}" destId="{B1942FE2-0280-45CB-AF02-B49EAEBA48B5}" srcOrd="0" destOrd="0" presId="urn:microsoft.com/office/officeart/2005/8/layout/hList7"/>
    <dgm:cxn modelId="{19AF8034-92EC-4164-941D-DAB55037B705}" srcId="{D6083966-6811-4964-991C-411FDEEE0B0D}" destId="{EB30F2BA-9A9D-40D8-8CED-FAA32691B43D}" srcOrd="0" destOrd="0" parTransId="{BB88C91D-E23F-43AF-8B37-B9D4B68B49A2}" sibTransId="{12F81523-E6C9-4726-BD5B-C2610B7F6AEB}"/>
    <dgm:cxn modelId="{F0F76FF6-90C5-464B-8698-88CBC4BF933D}" type="presOf" srcId="{EB30F2BA-9A9D-40D8-8CED-FAA32691B43D}" destId="{2425FFE1-E7AA-4531-9BF3-E79F265C925B}" srcOrd="0" destOrd="0" presId="urn:microsoft.com/office/officeart/2005/8/layout/hList7"/>
    <dgm:cxn modelId="{2A866F6A-E0D2-461D-AB8E-8E50BBDBC8D8}" type="presOf" srcId="{EB30F2BA-9A9D-40D8-8CED-FAA32691B43D}" destId="{7A4D2075-E79F-41F2-BF41-2C4AC8AF1A30}" srcOrd="1" destOrd="0" presId="urn:microsoft.com/office/officeart/2005/8/layout/hList7"/>
    <dgm:cxn modelId="{C32D7AF1-810E-497F-9C3A-831A6A18C785}" type="presParOf" srcId="{B24C7C21-2623-4018-97F7-0A9AC9FB8E94}" destId="{EAC135FC-6A6C-4702-8E87-7E36154FD11D}" srcOrd="0" destOrd="0" presId="urn:microsoft.com/office/officeart/2005/8/layout/hList7"/>
    <dgm:cxn modelId="{2374F14E-596E-4F7F-BCA5-B37473FC9EA0}" type="presParOf" srcId="{B24C7C21-2623-4018-97F7-0A9AC9FB8E94}" destId="{20C0A968-B4AB-478E-B4BF-40149E53B07A}" srcOrd="1" destOrd="0" presId="urn:microsoft.com/office/officeart/2005/8/layout/hList7"/>
    <dgm:cxn modelId="{FB176BF2-A24A-4E63-B254-BE71B760BE7A}" type="presParOf" srcId="{20C0A968-B4AB-478E-B4BF-40149E53B07A}" destId="{D4A2B4E9-9997-4EF6-8E97-B7508127E8C2}" srcOrd="0" destOrd="0" presId="urn:microsoft.com/office/officeart/2005/8/layout/hList7"/>
    <dgm:cxn modelId="{2C3AADDF-927F-409D-B7A7-09739C4001B1}" type="presParOf" srcId="{D4A2B4E9-9997-4EF6-8E97-B7508127E8C2}" destId="{2425FFE1-E7AA-4531-9BF3-E79F265C925B}" srcOrd="0" destOrd="0" presId="urn:microsoft.com/office/officeart/2005/8/layout/hList7"/>
    <dgm:cxn modelId="{308DAAE2-8479-49BC-8DE2-05913F5B9E8E}" type="presParOf" srcId="{D4A2B4E9-9997-4EF6-8E97-B7508127E8C2}" destId="{7A4D2075-E79F-41F2-BF41-2C4AC8AF1A30}" srcOrd="1" destOrd="0" presId="urn:microsoft.com/office/officeart/2005/8/layout/hList7"/>
    <dgm:cxn modelId="{5CB00C34-E933-4453-8F2D-4B0D704CD85A}" type="presParOf" srcId="{D4A2B4E9-9997-4EF6-8E97-B7508127E8C2}" destId="{6B7B2DE4-C5B7-4A35-9196-919CDAACBEA9}" srcOrd="2" destOrd="0" presId="urn:microsoft.com/office/officeart/2005/8/layout/hList7"/>
    <dgm:cxn modelId="{A8ECBB01-89D8-4BB5-8C85-77465919B6D9}" type="presParOf" srcId="{D4A2B4E9-9997-4EF6-8E97-B7508127E8C2}" destId="{58E1C7F4-CF82-44B7-9133-F43A8AF00187}" srcOrd="3" destOrd="0" presId="urn:microsoft.com/office/officeart/2005/8/layout/hList7"/>
    <dgm:cxn modelId="{6E630324-DC35-44BF-82DC-16FF5A7E45D8}" type="presParOf" srcId="{20C0A968-B4AB-478E-B4BF-40149E53B07A}" destId="{56676248-5BEA-451D-97BB-AB46B685F955}" srcOrd="1" destOrd="0" presId="urn:microsoft.com/office/officeart/2005/8/layout/hList7"/>
    <dgm:cxn modelId="{58DBCEF7-A93E-4A46-B1B3-664899297201}" type="presParOf" srcId="{20C0A968-B4AB-478E-B4BF-40149E53B07A}" destId="{66696433-CF59-4AEC-AB63-61B64A8AF364}" srcOrd="2" destOrd="0" presId="urn:microsoft.com/office/officeart/2005/8/layout/hList7"/>
    <dgm:cxn modelId="{BE2D701B-C2DD-40E7-8714-4EBB9BE1BDEF}" type="presParOf" srcId="{66696433-CF59-4AEC-AB63-61B64A8AF364}" destId="{B1942FE2-0280-45CB-AF02-B49EAEBA48B5}" srcOrd="0" destOrd="0" presId="urn:microsoft.com/office/officeart/2005/8/layout/hList7"/>
    <dgm:cxn modelId="{EC079D92-6D33-4C7D-8120-A12EEFDC7760}" type="presParOf" srcId="{66696433-CF59-4AEC-AB63-61B64A8AF364}" destId="{478E86AA-5C04-43CB-9CA6-06A592EC0515}" srcOrd="1" destOrd="0" presId="urn:microsoft.com/office/officeart/2005/8/layout/hList7"/>
    <dgm:cxn modelId="{6E895CAF-87A7-419A-9C7B-ADB5BCBCF510}" type="presParOf" srcId="{66696433-CF59-4AEC-AB63-61B64A8AF364}" destId="{0BB924D5-E3D6-4251-A468-D213AE7FC898}" srcOrd="2" destOrd="0" presId="urn:microsoft.com/office/officeart/2005/8/layout/hList7"/>
    <dgm:cxn modelId="{8D5493AF-4373-4EF4-919C-2FB65DC6D7DB}" type="presParOf" srcId="{66696433-CF59-4AEC-AB63-61B64A8AF364}" destId="{92175DCF-B27D-4F5B-B213-E09151EE3F3F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25FFE1-E7AA-4531-9BF3-E79F265C925B}">
      <dsp:nvSpPr>
        <dsp:cNvPr id="0" name=""/>
        <dsp:cNvSpPr/>
      </dsp:nvSpPr>
      <dsp:spPr>
        <a:xfrm>
          <a:off x="12" y="325075"/>
          <a:ext cx="4120381" cy="52491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t" anchorCtr="1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/>
            <a:t>INTERNA</a:t>
          </a: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/>
            <a:t>Más de 10 años con:</a:t>
          </a:r>
          <a:endParaRPr lang="es-ES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/>
            <a:t>Recibiendo postulaciones en línea.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/>
            <a:t>Interoperabilidad con otras instituciones gubernamentales.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/>
            <a:t>Capacitaciones en digitalización a funcionarios. (Marketing digital, RRSS, Office)</a:t>
          </a:r>
        </a:p>
      </dsp:txBody>
      <dsp:txXfrm>
        <a:off x="12" y="2424722"/>
        <a:ext cx="4120381" cy="2099647"/>
      </dsp:txXfrm>
    </dsp:sp>
    <dsp:sp modelId="{58E1C7F4-CF82-44B7-9133-F43A8AF00187}">
      <dsp:nvSpPr>
        <dsp:cNvPr id="0" name=""/>
        <dsp:cNvSpPr/>
      </dsp:nvSpPr>
      <dsp:spPr>
        <a:xfrm>
          <a:off x="1126354" y="433091"/>
          <a:ext cx="1874865" cy="187486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2000" r="-4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942FE2-0280-45CB-AF02-B49EAEBA48B5}">
      <dsp:nvSpPr>
        <dsp:cNvPr id="0" name=""/>
        <dsp:cNvSpPr/>
      </dsp:nvSpPr>
      <dsp:spPr>
        <a:xfrm>
          <a:off x="4251174" y="296192"/>
          <a:ext cx="4120381" cy="53310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t" anchorCtr="1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/>
            <a:t>EXTERNA</a:t>
          </a: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/>
            <a:t>Más de 10 años con:</a:t>
          </a:r>
          <a:endParaRPr lang="es-ES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/>
            <a:t>Capacitaciones en línea por medio del portal de capacitaciones. (22 cursos)</a:t>
          </a:r>
          <a:br>
            <a:rPr lang="es-ES" sz="1800" kern="1200" dirty="0"/>
          </a:br>
          <a:r>
            <a:rPr lang="es-ES" sz="1800" kern="1200" dirty="0"/>
            <a:t>Más de 4 años con: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/>
            <a:t>Instrumentos que promueven la digitalización de las empresas: Digitaliza tu Almacén y Ruta Digital.</a:t>
          </a:r>
        </a:p>
      </dsp:txBody>
      <dsp:txXfrm>
        <a:off x="4251174" y="2428629"/>
        <a:ext cx="4120381" cy="2132437"/>
      </dsp:txXfrm>
    </dsp:sp>
    <dsp:sp modelId="{92175DCF-B27D-4F5B-B213-E09151EE3F3F}">
      <dsp:nvSpPr>
        <dsp:cNvPr id="0" name=""/>
        <dsp:cNvSpPr/>
      </dsp:nvSpPr>
      <dsp:spPr>
        <a:xfrm>
          <a:off x="5370347" y="412597"/>
          <a:ext cx="1874865" cy="1874865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4000" r="-4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C135FC-6A6C-4702-8E87-7E36154FD11D}">
      <dsp:nvSpPr>
        <dsp:cNvPr id="0" name=""/>
        <dsp:cNvSpPr/>
      </dsp:nvSpPr>
      <dsp:spPr>
        <a:xfrm>
          <a:off x="318996" y="2226520"/>
          <a:ext cx="7701842" cy="289328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419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C1D03F-6CB5-46C8-9B03-830DD6D7A073}" type="datetimeFigureOut">
              <a:rPr lang="es-419" smtClean="0"/>
              <a:t>20/5/2021</a:t>
            </a:fld>
            <a:endParaRPr lang="es-419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419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419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D98278-AEEF-4155-BE8A-E219615BBF94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158980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960394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20" cy="418338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374190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20" cy="418338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234187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20" cy="418338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06995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20" cy="418338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236711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733177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2" name="Google Shape;25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00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9" name="Google Shape;89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OK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290981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9105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8d555ce693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8d555ce693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2645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36960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63669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20" cy="418338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00234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20" cy="418338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549255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20" cy="418338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59880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20" cy="418338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258072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20" cy="418338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75943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59142-351B-4336-8A51-333568FF992F}" type="datetimeFigureOut">
              <a:rPr lang="es-419" smtClean="0"/>
              <a:t>20/5/2021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06989-A41D-498A-A940-A5987189C553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525593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59142-351B-4336-8A51-333568FF992F}" type="datetimeFigureOut">
              <a:rPr lang="es-419" smtClean="0"/>
              <a:t>20/5/2021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06989-A41D-498A-A940-A5987189C553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940572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59142-351B-4336-8A51-333568FF992F}" type="datetimeFigureOut">
              <a:rPr lang="es-419" smtClean="0"/>
              <a:t>20/5/2021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06989-A41D-498A-A940-A5987189C553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879890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00" b="1" i="0">
                <a:solidFill>
                  <a:schemeClr val="bg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5/20/2021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9679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59142-351B-4336-8A51-333568FF992F}" type="datetimeFigureOut">
              <a:rPr lang="es-419" smtClean="0"/>
              <a:t>20/5/2021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06989-A41D-498A-A940-A5987189C553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987764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59142-351B-4336-8A51-333568FF992F}" type="datetimeFigureOut">
              <a:rPr lang="es-419" smtClean="0"/>
              <a:t>20/5/2021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06989-A41D-498A-A940-A5987189C553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190004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59142-351B-4336-8A51-333568FF992F}" type="datetimeFigureOut">
              <a:rPr lang="es-419" smtClean="0"/>
              <a:t>20/5/2021</a:t>
            </a:fld>
            <a:endParaRPr lang="es-419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06989-A41D-498A-A940-A5987189C553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268330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59142-351B-4336-8A51-333568FF992F}" type="datetimeFigureOut">
              <a:rPr lang="es-419" smtClean="0"/>
              <a:t>20/5/2021</a:t>
            </a:fld>
            <a:endParaRPr lang="es-419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06989-A41D-498A-A940-A5987189C553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872267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59142-351B-4336-8A51-333568FF992F}" type="datetimeFigureOut">
              <a:rPr lang="es-419" smtClean="0"/>
              <a:t>20/5/2021</a:t>
            </a:fld>
            <a:endParaRPr lang="es-419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06989-A41D-498A-A940-A5987189C553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759251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59142-351B-4336-8A51-333568FF992F}" type="datetimeFigureOut">
              <a:rPr lang="es-419" smtClean="0"/>
              <a:t>20/5/2021</a:t>
            </a:fld>
            <a:endParaRPr lang="es-419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06989-A41D-498A-A940-A5987189C553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62653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59142-351B-4336-8A51-333568FF992F}" type="datetimeFigureOut">
              <a:rPr lang="es-419" smtClean="0"/>
              <a:t>20/5/2021</a:t>
            </a:fld>
            <a:endParaRPr lang="es-419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06989-A41D-498A-A940-A5987189C553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004879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59142-351B-4336-8A51-333568FF992F}" type="datetimeFigureOut">
              <a:rPr lang="es-419" smtClean="0"/>
              <a:t>20/5/2021</a:t>
            </a:fld>
            <a:endParaRPr lang="es-419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06989-A41D-498A-A940-A5987189C553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1258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59142-351B-4336-8A51-333568FF992F}" type="datetimeFigureOut">
              <a:rPr lang="es-419" smtClean="0"/>
              <a:t>20/5/2021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406989-A41D-498A-A940-A5987189C553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730969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rutadigital.cl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Relationship Id="rId9" Type="http://schemas.openxmlformats.org/officeDocument/2006/relationships/hyperlink" Target="http://www.rutadigital.cl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Relationship Id="rId9" Type="http://schemas.openxmlformats.org/officeDocument/2006/relationships/hyperlink" Target="http://www.rutadigital.cl/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hyperlink" Target="https://www.youtube.com/watch?v=H6vV9eHp_6g" TargetMode="Externa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12" Type="http://schemas.openxmlformats.org/officeDocument/2006/relationships/hyperlink" Target="https://youtu.be/eG0AE3rFMqw" TargetMode="External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11" Type="http://schemas.openxmlformats.org/officeDocument/2006/relationships/image" Target="../media/image23.jpg"/><Relationship Id="rId5" Type="http://schemas.openxmlformats.org/officeDocument/2006/relationships/image" Target="../media/image16.jpg"/><Relationship Id="rId15" Type="http://schemas.openxmlformats.org/officeDocument/2006/relationships/hyperlink" Target="https://youtu.be/H6vV9eHp_6g" TargetMode="External"/><Relationship Id="rId10" Type="http://schemas.openxmlformats.org/officeDocument/2006/relationships/image" Target="../media/image22.png"/><Relationship Id="rId4" Type="http://schemas.openxmlformats.org/officeDocument/2006/relationships/image" Target="../media/image15.jpg"/><Relationship Id="rId9" Type="http://schemas.openxmlformats.org/officeDocument/2006/relationships/slide" Target="slide20.xml"/><Relationship Id="rId14" Type="http://schemas.openxmlformats.org/officeDocument/2006/relationships/hyperlink" Target="https://youtu.be/a2VgyuVSU58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14/relationships/chartEx" Target="../charts/chartEx1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rcotec.cl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.pn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utadigital.cl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261;p29" descr="Imagen 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1112"/>
            <a:ext cx="9207500" cy="6869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9" descr="Imagen 5"/>
          <p:cNvPicPr preferRelativeResize="0"/>
          <p:nvPr/>
        </p:nvPicPr>
        <p:blipFill rotWithShape="1">
          <a:blip r:embed="rId4">
            <a:alphaModFix/>
          </a:blip>
          <a:srcRect b="62322"/>
          <a:stretch/>
        </p:blipFill>
        <p:spPr>
          <a:xfrm>
            <a:off x="6597650" y="-11112"/>
            <a:ext cx="2081212" cy="346075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9" descr="Rectángulo 6"/>
          <p:cNvSpPr txBox="1"/>
          <p:nvPr/>
        </p:nvSpPr>
        <p:spPr>
          <a:xfrm>
            <a:off x="361634" y="-263661"/>
            <a:ext cx="8253412" cy="1931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algn="ctr">
              <a:buClr>
                <a:srgbClr val="FFFFFF"/>
              </a:buClr>
              <a:buSzPts val="3200"/>
            </a:pPr>
            <a:endParaRPr lang="en-US" sz="9600" b="1" dirty="0">
              <a:solidFill>
                <a:schemeClr val="tx1">
                  <a:lumMod val="65000"/>
                  <a:lumOff val="35000"/>
                </a:schemeClr>
              </a:solidFill>
              <a:sym typeface="Libre Franklin"/>
            </a:endParaRPr>
          </a:p>
          <a:p>
            <a:pPr algn="ctr">
              <a:buClr>
                <a:srgbClr val="FFFFFF"/>
              </a:buClr>
              <a:buSzPts val="3200"/>
            </a:pPr>
            <a:r>
              <a:rPr lang="en-US" sz="9600" b="1" i="1" dirty="0">
                <a:solidFill>
                  <a:schemeClr val="tx1">
                    <a:lumMod val="65000"/>
                    <a:lumOff val="35000"/>
                  </a:schemeClr>
                </a:solidFill>
                <a:sym typeface="Libre Franklin"/>
              </a:rPr>
              <a:t>“ACTIVA TURISMO”</a:t>
            </a:r>
            <a:endParaRPr sz="96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4744526" y="4930793"/>
            <a:ext cx="43265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Marilyn Masbernat</a:t>
            </a:r>
          </a:p>
          <a:p>
            <a:r>
              <a:rPr lang="es-ES" sz="2400" dirty="0"/>
              <a:t>Gerente de Programas SERCOTEC</a:t>
            </a:r>
          </a:p>
          <a:p>
            <a:r>
              <a:rPr lang="es-ES" sz="2400" dirty="0"/>
              <a:t>marilyn.masbernat@sercotec.cl</a:t>
            </a:r>
            <a:endParaRPr lang="es-419" sz="2400" dirty="0"/>
          </a:p>
        </p:txBody>
      </p:sp>
      <p:pic>
        <p:nvPicPr>
          <p:cNvPr id="6" name="Google Shape;71;p14"/>
          <p:cNvPicPr preferRelativeResize="0"/>
          <p:nvPr/>
        </p:nvPicPr>
        <p:blipFill rotWithShape="1">
          <a:blip r:embed="rId5">
            <a:alphaModFix/>
          </a:blip>
          <a:srcRect t="25222" b="33388"/>
          <a:stretch/>
        </p:blipFill>
        <p:spPr>
          <a:xfrm>
            <a:off x="-36419" y="4584718"/>
            <a:ext cx="4817365" cy="17146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30897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261;p29" descr="Imagen 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1112"/>
            <a:ext cx="9207500" cy="6869112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object 2"/>
          <p:cNvSpPr/>
          <p:nvPr/>
        </p:nvSpPr>
        <p:spPr>
          <a:xfrm>
            <a:off x="1" y="-26126"/>
            <a:ext cx="2527300" cy="850900"/>
          </a:xfrm>
          <a:custGeom>
            <a:avLst/>
            <a:gdLst/>
            <a:ahLst/>
            <a:cxnLst/>
            <a:rect l="l" t="t" r="r" b="b"/>
            <a:pathLst>
              <a:path w="2287905" h="581025">
                <a:moveTo>
                  <a:pt x="0" y="580644"/>
                </a:moveTo>
                <a:lnTo>
                  <a:pt x="2287524" y="580644"/>
                </a:lnTo>
                <a:lnTo>
                  <a:pt x="2287524" y="0"/>
                </a:lnTo>
                <a:lnTo>
                  <a:pt x="0" y="0"/>
                </a:lnTo>
                <a:lnTo>
                  <a:pt x="0" y="580644"/>
                </a:lnTo>
                <a:close/>
              </a:path>
            </a:pathLst>
          </a:custGeom>
          <a:solidFill>
            <a:srgbClr val="FE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641600" y="269341"/>
            <a:ext cx="4801237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chemeClr val="bg1"/>
                </a:solidFill>
                <a:cs typeface="Carlito"/>
              </a:rPr>
              <a:t>¿Qué </a:t>
            </a:r>
            <a:r>
              <a:rPr sz="3200" spc="-5" dirty="0">
                <a:solidFill>
                  <a:schemeClr val="bg1"/>
                </a:solidFill>
                <a:cs typeface="Carlito"/>
              </a:rPr>
              <a:t>cursos</a:t>
            </a:r>
            <a:r>
              <a:rPr sz="3200" spc="-105" dirty="0">
                <a:solidFill>
                  <a:schemeClr val="bg1"/>
                </a:solidFill>
                <a:cs typeface="Carlito"/>
              </a:rPr>
              <a:t> </a:t>
            </a:r>
            <a:r>
              <a:rPr sz="3200" spc="-5" dirty="0">
                <a:solidFill>
                  <a:schemeClr val="bg1"/>
                </a:solidFill>
                <a:cs typeface="Carlito"/>
              </a:rPr>
              <a:t>considera?</a:t>
            </a:r>
            <a:endParaRPr sz="3200" dirty="0">
              <a:solidFill>
                <a:schemeClr val="bg1"/>
              </a:solidFill>
              <a:cs typeface="Carlito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2279968" y="5762242"/>
            <a:ext cx="2762250" cy="872490"/>
            <a:chOff x="2328417" y="4939029"/>
            <a:chExt cx="2762250" cy="872490"/>
          </a:xfrm>
        </p:grpSpPr>
        <p:sp>
          <p:nvSpPr>
            <p:cNvPr id="22" name="object 22"/>
            <p:cNvSpPr/>
            <p:nvPr/>
          </p:nvSpPr>
          <p:spPr>
            <a:xfrm>
              <a:off x="2334767" y="4945379"/>
              <a:ext cx="2749550" cy="859790"/>
            </a:xfrm>
            <a:custGeom>
              <a:avLst/>
              <a:gdLst/>
              <a:ahLst/>
              <a:cxnLst/>
              <a:rect l="l" t="t" r="r" b="b"/>
              <a:pathLst>
                <a:path w="2749550" h="859789">
                  <a:moveTo>
                    <a:pt x="2319528" y="0"/>
                  </a:moveTo>
                  <a:lnTo>
                    <a:pt x="0" y="0"/>
                  </a:lnTo>
                  <a:lnTo>
                    <a:pt x="429768" y="429768"/>
                  </a:lnTo>
                  <a:lnTo>
                    <a:pt x="0" y="859536"/>
                  </a:lnTo>
                  <a:lnTo>
                    <a:pt x="2319528" y="859536"/>
                  </a:lnTo>
                  <a:lnTo>
                    <a:pt x="2749296" y="429768"/>
                  </a:lnTo>
                  <a:lnTo>
                    <a:pt x="2319528" y="0"/>
                  </a:lnTo>
                  <a:close/>
                </a:path>
              </a:pathLst>
            </a:custGeom>
            <a:solidFill>
              <a:srgbClr val="8DA9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334767" y="4945379"/>
              <a:ext cx="2749550" cy="859790"/>
            </a:xfrm>
            <a:custGeom>
              <a:avLst/>
              <a:gdLst/>
              <a:ahLst/>
              <a:cxnLst/>
              <a:rect l="l" t="t" r="r" b="b"/>
              <a:pathLst>
                <a:path w="2749550" h="859789">
                  <a:moveTo>
                    <a:pt x="0" y="0"/>
                  </a:moveTo>
                  <a:lnTo>
                    <a:pt x="2319528" y="0"/>
                  </a:lnTo>
                  <a:lnTo>
                    <a:pt x="2749296" y="429768"/>
                  </a:lnTo>
                  <a:lnTo>
                    <a:pt x="2319528" y="859536"/>
                  </a:lnTo>
                  <a:lnTo>
                    <a:pt x="0" y="859536"/>
                  </a:lnTo>
                  <a:lnTo>
                    <a:pt x="429768" y="429768"/>
                  </a:lnTo>
                  <a:lnTo>
                    <a:pt x="0" y="0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3032632" y="5960679"/>
            <a:ext cx="1571118" cy="48831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216535" marR="5080" indent="-204470">
              <a:lnSpc>
                <a:spcPts val="1730"/>
              </a:lnSpc>
              <a:spcBef>
                <a:spcPts val="310"/>
              </a:spcBef>
            </a:pPr>
            <a:r>
              <a:rPr sz="1600" spc="-10" dirty="0">
                <a:solidFill>
                  <a:srgbClr val="FFFFFF"/>
                </a:solidFill>
                <a:cs typeface="Carlito"/>
              </a:rPr>
              <a:t>Sector Turismo  (Sernatur)</a:t>
            </a:r>
            <a:endParaRPr sz="1600" dirty="0">
              <a:cs typeface="Carlito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4828210" y="5768846"/>
            <a:ext cx="2761615" cy="871855"/>
            <a:chOff x="4802123" y="4939284"/>
            <a:chExt cx="2761615" cy="871855"/>
          </a:xfrm>
        </p:grpSpPr>
        <p:sp>
          <p:nvSpPr>
            <p:cNvPr id="26" name="object 26"/>
            <p:cNvSpPr/>
            <p:nvPr/>
          </p:nvSpPr>
          <p:spPr>
            <a:xfrm>
              <a:off x="4808219" y="4945380"/>
              <a:ext cx="2749550" cy="859790"/>
            </a:xfrm>
            <a:custGeom>
              <a:avLst/>
              <a:gdLst/>
              <a:ahLst/>
              <a:cxnLst/>
              <a:rect l="l" t="t" r="r" b="b"/>
              <a:pathLst>
                <a:path w="2749550" h="859789">
                  <a:moveTo>
                    <a:pt x="2319528" y="0"/>
                  </a:moveTo>
                  <a:lnTo>
                    <a:pt x="0" y="0"/>
                  </a:lnTo>
                  <a:lnTo>
                    <a:pt x="429767" y="429768"/>
                  </a:lnTo>
                  <a:lnTo>
                    <a:pt x="0" y="859536"/>
                  </a:lnTo>
                  <a:lnTo>
                    <a:pt x="2319528" y="859536"/>
                  </a:lnTo>
                  <a:lnTo>
                    <a:pt x="2749296" y="429768"/>
                  </a:lnTo>
                  <a:lnTo>
                    <a:pt x="2319528" y="0"/>
                  </a:lnTo>
                  <a:close/>
                </a:path>
              </a:pathLst>
            </a:custGeom>
            <a:solidFill>
              <a:srgbClr val="8DA9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808219" y="4945380"/>
              <a:ext cx="2749550" cy="859790"/>
            </a:xfrm>
            <a:custGeom>
              <a:avLst/>
              <a:gdLst/>
              <a:ahLst/>
              <a:cxnLst/>
              <a:rect l="l" t="t" r="r" b="b"/>
              <a:pathLst>
                <a:path w="2749550" h="859789">
                  <a:moveTo>
                    <a:pt x="0" y="0"/>
                  </a:moveTo>
                  <a:lnTo>
                    <a:pt x="2319528" y="0"/>
                  </a:lnTo>
                  <a:lnTo>
                    <a:pt x="2749296" y="429768"/>
                  </a:lnTo>
                  <a:lnTo>
                    <a:pt x="2319528" y="859536"/>
                  </a:lnTo>
                  <a:lnTo>
                    <a:pt x="0" y="859536"/>
                  </a:lnTo>
                  <a:lnTo>
                    <a:pt x="429767" y="429768"/>
                  </a:lnTo>
                  <a:lnTo>
                    <a:pt x="0" y="0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5481567" y="5960679"/>
            <a:ext cx="1656589" cy="48831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360045" marR="5080" indent="-347980">
              <a:lnSpc>
                <a:spcPts val="1730"/>
              </a:lnSpc>
              <a:spcBef>
                <a:spcPts val="310"/>
              </a:spcBef>
            </a:pPr>
            <a:r>
              <a:rPr sz="1600" spc="-10" dirty="0">
                <a:solidFill>
                  <a:srgbClr val="FFFFFF"/>
                </a:solidFill>
                <a:cs typeface="Carlito"/>
              </a:rPr>
              <a:t>C</a:t>
            </a:r>
            <a:r>
              <a:rPr sz="1600" spc="-5" dirty="0">
                <a:solidFill>
                  <a:srgbClr val="FFFFFF"/>
                </a:solidFill>
                <a:cs typeface="Carlito"/>
              </a:rPr>
              <a:t>omerci</a:t>
            </a:r>
            <a:r>
              <a:rPr sz="1600" dirty="0">
                <a:solidFill>
                  <a:srgbClr val="FFFFFF"/>
                </a:solidFill>
                <a:cs typeface="Carlito"/>
              </a:rPr>
              <a:t>a</a:t>
            </a:r>
            <a:r>
              <a:rPr sz="1600" spc="-5" dirty="0">
                <a:solidFill>
                  <a:srgbClr val="FFFFFF"/>
                </a:solidFill>
                <a:cs typeface="Carlito"/>
              </a:rPr>
              <a:t>li</a:t>
            </a:r>
            <a:r>
              <a:rPr sz="1600" dirty="0">
                <a:solidFill>
                  <a:srgbClr val="FFFFFF"/>
                </a:solidFill>
                <a:cs typeface="Carlito"/>
              </a:rPr>
              <a:t>z</a:t>
            </a:r>
            <a:r>
              <a:rPr sz="1600" spc="-5" dirty="0">
                <a:solidFill>
                  <a:srgbClr val="FFFFFF"/>
                </a:solidFill>
                <a:cs typeface="Carlito"/>
              </a:rPr>
              <a:t>ación  Turística</a:t>
            </a:r>
            <a:endParaRPr sz="1600" dirty="0">
              <a:cs typeface="Carlito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579990" y="5291566"/>
            <a:ext cx="1516477" cy="954052"/>
            <a:chOff x="1203960" y="4413503"/>
            <a:chExt cx="788035" cy="1120775"/>
          </a:xfrm>
        </p:grpSpPr>
        <p:sp>
          <p:nvSpPr>
            <p:cNvPr id="30" name="object 30"/>
            <p:cNvSpPr/>
            <p:nvPr/>
          </p:nvSpPr>
          <p:spPr>
            <a:xfrm>
              <a:off x="1210056" y="4835016"/>
              <a:ext cx="775970" cy="693420"/>
            </a:xfrm>
            <a:custGeom>
              <a:avLst/>
              <a:gdLst/>
              <a:ahLst/>
              <a:cxnLst/>
              <a:rect l="l" t="t" r="r" b="b"/>
              <a:pathLst>
                <a:path w="775969" h="693420">
                  <a:moveTo>
                    <a:pt x="0" y="0"/>
                  </a:moveTo>
                  <a:lnTo>
                    <a:pt x="0" y="193928"/>
                  </a:lnTo>
                  <a:lnTo>
                    <a:pt x="2770" y="229130"/>
                  </a:lnTo>
                  <a:lnTo>
                    <a:pt x="24338" y="297302"/>
                  </a:lnTo>
                  <a:lnTo>
                    <a:pt x="65947" y="361580"/>
                  </a:lnTo>
                  <a:lnTo>
                    <a:pt x="93768" y="391913"/>
                  </a:lnTo>
                  <a:lnTo>
                    <a:pt x="126002" y="420858"/>
                  </a:lnTo>
                  <a:lnTo>
                    <a:pt x="162448" y="448278"/>
                  </a:lnTo>
                  <a:lnTo>
                    <a:pt x="202909" y="474033"/>
                  </a:lnTo>
                  <a:lnTo>
                    <a:pt x="247184" y="497987"/>
                  </a:lnTo>
                  <a:lnTo>
                    <a:pt x="295075" y="520000"/>
                  </a:lnTo>
                  <a:lnTo>
                    <a:pt x="346382" y="539936"/>
                  </a:lnTo>
                  <a:lnTo>
                    <a:pt x="400906" y="557656"/>
                  </a:lnTo>
                  <a:lnTo>
                    <a:pt x="458447" y="573021"/>
                  </a:lnTo>
                  <a:lnTo>
                    <a:pt x="518807" y="585894"/>
                  </a:lnTo>
                  <a:lnTo>
                    <a:pt x="581787" y="596137"/>
                  </a:lnTo>
                  <a:lnTo>
                    <a:pt x="581787" y="693038"/>
                  </a:lnTo>
                  <a:lnTo>
                    <a:pt x="775716" y="512317"/>
                  </a:lnTo>
                  <a:lnTo>
                    <a:pt x="581787" y="305180"/>
                  </a:lnTo>
                  <a:lnTo>
                    <a:pt x="581787" y="402208"/>
                  </a:lnTo>
                  <a:lnTo>
                    <a:pt x="518807" y="391965"/>
                  </a:lnTo>
                  <a:lnTo>
                    <a:pt x="458447" y="379092"/>
                  </a:lnTo>
                  <a:lnTo>
                    <a:pt x="400906" y="363727"/>
                  </a:lnTo>
                  <a:lnTo>
                    <a:pt x="346382" y="346007"/>
                  </a:lnTo>
                  <a:lnTo>
                    <a:pt x="295075" y="326071"/>
                  </a:lnTo>
                  <a:lnTo>
                    <a:pt x="247184" y="304058"/>
                  </a:lnTo>
                  <a:lnTo>
                    <a:pt x="202909" y="280104"/>
                  </a:lnTo>
                  <a:lnTo>
                    <a:pt x="162448" y="254349"/>
                  </a:lnTo>
                  <a:lnTo>
                    <a:pt x="126002" y="226929"/>
                  </a:lnTo>
                  <a:lnTo>
                    <a:pt x="93768" y="197984"/>
                  </a:lnTo>
                  <a:lnTo>
                    <a:pt x="65947" y="167651"/>
                  </a:lnTo>
                  <a:lnTo>
                    <a:pt x="42737" y="136068"/>
                  </a:lnTo>
                  <a:lnTo>
                    <a:pt x="10950" y="69705"/>
                  </a:lnTo>
                  <a:lnTo>
                    <a:pt x="2770" y="35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209889" y="4419599"/>
              <a:ext cx="775970" cy="512445"/>
            </a:xfrm>
            <a:custGeom>
              <a:avLst/>
              <a:gdLst/>
              <a:ahLst/>
              <a:cxnLst/>
              <a:rect l="l" t="t" r="r" b="b"/>
              <a:pathLst>
                <a:path w="775969" h="512445">
                  <a:moveTo>
                    <a:pt x="775882" y="0"/>
                  </a:moveTo>
                  <a:lnTo>
                    <a:pt x="730208" y="714"/>
                  </a:lnTo>
                  <a:lnTo>
                    <a:pt x="684712" y="2857"/>
                  </a:lnTo>
                  <a:lnTo>
                    <a:pt x="639526" y="6429"/>
                  </a:lnTo>
                  <a:lnTo>
                    <a:pt x="594780" y="11430"/>
                  </a:lnTo>
                  <a:lnTo>
                    <a:pt x="533520" y="20727"/>
                  </a:lnTo>
                  <a:lnTo>
                    <a:pt x="474807" y="32456"/>
                  </a:lnTo>
                  <a:lnTo>
                    <a:pt x="418787" y="46488"/>
                  </a:lnTo>
                  <a:lnTo>
                    <a:pt x="365609" y="62693"/>
                  </a:lnTo>
                  <a:lnTo>
                    <a:pt x="315420" y="80942"/>
                  </a:lnTo>
                  <a:lnTo>
                    <a:pt x="268368" y="101107"/>
                  </a:lnTo>
                  <a:lnTo>
                    <a:pt x="224600" y="123058"/>
                  </a:lnTo>
                  <a:lnTo>
                    <a:pt x="184264" y="146667"/>
                  </a:lnTo>
                  <a:lnTo>
                    <a:pt x="147506" y="171805"/>
                  </a:lnTo>
                  <a:lnTo>
                    <a:pt x="114475" y="198342"/>
                  </a:lnTo>
                  <a:lnTo>
                    <a:pt x="85319" y="226149"/>
                  </a:lnTo>
                  <a:lnTo>
                    <a:pt x="60184" y="255099"/>
                  </a:lnTo>
                  <a:lnTo>
                    <a:pt x="22570" y="315907"/>
                  </a:lnTo>
                  <a:lnTo>
                    <a:pt x="2813" y="379734"/>
                  </a:lnTo>
                  <a:lnTo>
                    <a:pt x="0" y="412457"/>
                  </a:lnTo>
                  <a:lnTo>
                    <a:pt x="2093" y="445548"/>
                  </a:lnTo>
                  <a:lnTo>
                    <a:pt x="9241" y="478878"/>
                  </a:lnTo>
                  <a:lnTo>
                    <a:pt x="21591" y="512318"/>
                  </a:lnTo>
                  <a:lnTo>
                    <a:pt x="37628" y="481725"/>
                  </a:lnTo>
                  <a:lnTo>
                    <a:pt x="57703" y="452229"/>
                  </a:lnTo>
                  <a:lnTo>
                    <a:pt x="109225" y="396846"/>
                  </a:lnTo>
                  <a:lnTo>
                    <a:pt x="140297" y="371116"/>
                  </a:lnTo>
                  <a:lnTo>
                    <a:pt x="174662" y="346799"/>
                  </a:lnTo>
                  <a:lnTo>
                    <a:pt x="212132" y="323974"/>
                  </a:lnTo>
                  <a:lnTo>
                    <a:pt x="252521" y="302719"/>
                  </a:lnTo>
                  <a:lnTo>
                    <a:pt x="295643" y="283114"/>
                  </a:lnTo>
                  <a:lnTo>
                    <a:pt x="341309" y="265238"/>
                  </a:lnTo>
                  <a:lnTo>
                    <a:pt x="389335" y="249169"/>
                  </a:lnTo>
                  <a:lnTo>
                    <a:pt x="439533" y="234987"/>
                  </a:lnTo>
                  <a:lnTo>
                    <a:pt x="491716" y="222770"/>
                  </a:lnTo>
                  <a:lnTo>
                    <a:pt x="545698" y="212598"/>
                  </a:lnTo>
                  <a:lnTo>
                    <a:pt x="601293" y="204548"/>
                  </a:lnTo>
                  <a:lnTo>
                    <a:pt x="658312" y="198701"/>
                  </a:lnTo>
                  <a:lnTo>
                    <a:pt x="716571" y="195135"/>
                  </a:lnTo>
                  <a:lnTo>
                    <a:pt x="775882" y="193929"/>
                  </a:lnTo>
                  <a:lnTo>
                    <a:pt x="775882" y="0"/>
                  </a:lnTo>
                  <a:close/>
                </a:path>
              </a:pathLst>
            </a:custGeom>
            <a:solidFill>
              <a:srgbClr val="375C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210056" y="4419599"/>
              <a:ext cx="775970" cy="1108710"/>
            </a:xfrm>
            <a:custGeom>
              <a:avLst/>
              <a:gdLst/>
              <a:ahLst/>
              <a:cxnLst/>
              <a:rect l="l" t="t" r="r" b="b"/>
              <a:pathLst>
                <a:path w="775969" h="1108710">
                  <a:moveTo>
                    <a:pt x="0" y="415417"/>
                  </a:moveTo>
                  <a:lnTo>
                    <a:pt x="10950" y="485122"/>
                  </a:lnTo>
                  <a:lnTo>
                    <a:pt x="42737" y="551485"/>
                  </a:lnTo>
                  <a:lnTo>
                    <a:pt x="65947" y="583068"/>
                  </a:lnTo>
                  <a:lnTo>
                    <a:pt x="93768" y="613401"/>
                  </a:lnTo>
                  <a:lnTo>
                    <a:pt x="126002" y="642346"/>
                  </a:lnTo>
                  <a:lnTo>
                    <a:pt x="162448" y="669766"/>
                  </a:lnTo>
                  <a:lnTo>
                    <a:pt x="202909" y="695521"/>
                  </a:lnTo>
                  <a:lnTo>
                    <a:pt x="247184" y="719475"/>
                  </a:lnTo>
                  <a:lnTo>
                    <a:pt x="295075" y="741488"/>
                  </a:lnTo>
                  <a:lnTo>
                    <a:pt x="346382" y="761424"/>
                  </a:lnTo>
                  <a:lnTo>
                    <a:pt x="400906" y="779144"/>
                  </a:lnTo>
                  <a:lnTo>
                    <a:pt x="458447" y="794509"/>
                  </a:lnTo>
                  <a:lnTo>
                    <a:pt x="518807" y="807382"/>
                  </a:lnTo>
                  <a:lnTo>
                    <a:pt x="581787" y="817626"/>
                  </a:lnTo>
                  <a:lnTo>
                    <a:pt x="581787" y="720598"/>
                  </a:lnTo>
                  <a:lnTo>
                    <a:pt x="775716" y="927735"/>
                  </a:lnTo>
                  <a:lnTo>
                    <a:pt x="581787" y="1108456"/>
                  </a:lnTo>
                  <a:lnTo>
                    <a:pt x="581787" y="1011555"/>
                  </a:lnTo>
                  <a:lnTo>
                    <a:pt x="518807" y="1001311"/>
                  </a:lnTo>
                  <a:lnTo>
                    <a:pt x="458447" y="988438"/>
                  </a:lnTo>
                  <a:lnTo>
                    <a:pt x="400906" y="973073"/>
                  </a:lnTo>
                  <a:lnTo>
                    <a:pt x="346382" y="955353"/>
                  </a:lnTo>
                  <a:lnTo>
                    <a:pt x="295075" y="935417"/>
                  </a:lnTo>
                  <a:lnTo>
                    <a:pt x="247184" y="913404"/>
                  </a:lnTo>
                  <a:lnTo>
                    <a:pt x="202909" y="889450"/>
                  </a:lnTo>
                  <a:lnTo>
                    <a:pt x="162448" y="863695"/>
                  </a:lnTo>
                  <a:lnTo>
                    <a:pt x="126002" y="836275"/>
                  </a:lnTo>
                  <a:lnTo>
                    <a:pt x="93768" y="807330"/>
                  </a:lnTo>
                  <a:lnTo>
                    <a:pt x="65947" y="776997"/>
                  </a:lnTo>
                  <a:lnTo>
                    <a:pt x="42737" y="745414"/>
                  </a:lnTo>
                  <a:lnTo>
                    <a:pt x="10950" y="679051"/>
                  </a:lnTo>
                  <a:lnTo>
                    <a:pt x="0" y="609345"/>
                  </a:lnTo>
                  <a:lnTo>
                    <a:pt x="0" y="415417"/>
                  </a:lnTo>
                  <a:lnTo>
                    <a:pt x="9221" y="351157"/>
                  </a:lnTo>
                  <a:lnTo>
                    <a:pt x="35965" y="290005"/>
                  </a:lnTo>
                  <a:lnTo>
                    <a:pt x="78852" y="232700"/>
                  </a:lnTo>
                  <a:lnTo>
                    <a:pt x="105918" y="205721"/>
                  </a:lnTo>
                  <a:lnTo>
                    <a:pt x="136501" y="179980"/>
                  </a:lnTo>
                  <a:lnTo>
                    <a:pt x="170430" y="155569"/>
                  </a:lnTo>
                  <a:lnTo>
                    <a:pt x="207532" y="132581"/>
                  </a:lnTo>
                  <a:lnTo>
                    <a:pt x="247634" y="111108"/>
                  </a:lnTo>
                  <a:lnTo>
                    <a:pt x="290564" y="91243"/>
                  </a:lnTo>
                  <a:lnTo>
                    <a:pt x="336149" y="73077"/>
                  </a:lnTo>
                  <a:lnTo>
                    <a:pt x="384217" y="56703"/>
                  </a:lnTo>
                  <a:lnTo>
                    <a:pt x="434595" y="42212"/>
                  </a:lnTo>
                  <a:lnTo>
                    <a:pt x="487111" y="29698"/>
                  </a:lnTo>
                  <a:lnTo>
                    <a:pt x="541592" y="19253"/>
                  </a:lnTo>
                  <a:lnTo>
                    <a:pt x="597865" y="10968"/>
                  </a:lnTo>
                  <a:lnTo>
                    <a:pt x="655759" y="4936"/>
                  </a:lnTo>
                  <a:lnTo>
                    <a:pt x="715100" y="1249"/>
                  </a:lnTo>
                  <a:lnTo>
                    <a:pt x="775716" y="0"/>
                  </a:lnTo>
                  <a:lnTo>
                    <a:pt x="775716" y="193929"/>
                  </a:lnTo>
                  <a:lnTo>
                    <a:pt x="716405" y="195135"/>
                  </a:lnTo>
                  <a:lnTo>
                    <a:pt x="658146" y="198701"/>
                  </a:lnTo>
                  <a:lnTo>
                    <a:pt x="601126" y="204548"/>
                  </a:lnTo>
                  <a:lnTo>
                    <a:pt x="545532" y="212598"/>
                  </a:lnTo>
                  <a:lnTo>
                    <a:pt x="491550" y="222770"/>
                  </a:lnTo>
                  <a:lnTo>
                    <a:pt x="439366" y="234987"/>
                  </a:lnTo>
                  <a:lnTo>
                    <a:pt x="389169" y="249169"/>
                  </a:lnTo>
                  <a:lnTo>
                    <a:pt x="341143" y="265238"/>
                  </a:lnTo>
                  <a:lnTo>
                    <a:pt x="295476" y="283114"/>
                  </a:lnTo>
                  <a:lnTo>
                    <a:pt x="252355" y="302719"/>
                  </a:lnTo>
                  <a:lnTo>
                    <a:pt x="211966" y="323974"/>
                  </a:lnTo>
                  <a:lnTo>
                    <a:pt x="174496" y="346799"/>
                  </a:lnTo>
                  <a:lnTo>
                    <a:pt x="140131" y="371116"/>
                  </a:lnTo>
                  <a:lnTo>
                    <a:pt x="109059" y="396846"/>
                  </a:lnTo>
                  <a:lnTo>
                    <a:pt x="81465" y="423910"/>
                  </a:lnTo>
                  <a:lnTo>
                    <a:pt x="37461" y="481725"/>
                  </a:lnTo>
                  <a:lnTo>
                    <a:pt x="21424" y="512318"/>
                  </a:lnTo>
                </a:path>
              </a:pathLst>
            </a:custGeom>
            <a:ln w="12192">
              <a:solidFill>
                <a:srgbClr val="30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6" name="Imagen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4686" y="1137185"/>
            <a:ext cx="7122802" cy="4498884"/>
          </a:xfrm>
          <a:prstGeom prst="rect">
            <a:avLst/>
          </a:prstGeom>
        </p:spPr>
      </p:pic>
      <p:sp>
        <p:nvSpPr>
          <p:cNvPr id="20" name="object 3"/>
          <p:cNvSpPr txBox="1">
            <a:spLocks noGrp="1"/>
          </p:cNvSpPr>
          <p:nvPr>
            <p:ph type="title"/>
          </p:nvPr>
        </p:nvSpPr>
        <p:spPr>
          <a:xfrm>
            <a:off x="238124" y="229870"/>
            <a:ext cx="2403476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chemeClr val="bg1"/>
                </a:solidFill>
                <a:latin typeface="+mn-lt"/>
              </a:rPr>
              <a:t>RUTA</a:t>
            </a:r>
            <a:r>
              <a:rPr sz="2400" spc="-105" dirty="0">
                <a:solidFill>
                  <a:schemeClr val="bg1"/>
                </a:solidFill>
                <a:latin typeface="+mn-lt"/>
              </a:rPr>
              <a:t> </a:t>
            </a:r>
            <a:r>
              <a:rPr sz="2400" spc="-5" dirty="0">
                <a:solidFill>
                  <a:schemeClr val="bg1"/>
                </a:solidFill>
                <a:latin typeface="+mn-lt"/>
              </a:rPr>
              <a:t>DIGITAL</a:t>
            </a:r>
            <a:endParaRPr sz="24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285677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261;p29" descr="Imagen 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1112"/>
            <a:ext cx="9207500" cy="686911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object 2"/>
          <p:cNvSpPr/>
          <p:nvPr/>
        </p:nvSpPr>
        <p:spPr>
          <a:xfrm>
            <a:off x="1" y="-26126"/>
            <a:ext cx="2527300" cy="850900"/>
          </a:xfrm>
          <a:custGeom>
            <a:avLst/>
            <a:gdLst/>
            <a:ahLst/>
            <a:cxnLst/>
            <a:rect l="l" t="t" r="r" b="b"/>
            <a:pathLst>
              <a:path w="2287905" h="581025">
                <a:moveTo>
                  <a:pt x="0" y="580644"/>
                </a:moveTo>
                <a:lnTo>
                  <a:pt x="2287524" y="580644"/>
                </a:lnTo>
                <a:lnTo>
                  <a:pt x="2287524" y="0"/>
                </a:lnTo>
                <a:lnTo>
                  <a:pt x="0" y="0"/>
                </a:lnTo>
                <a:lnTo>
                  <a:pt x="0" y="580644"/>
                </a:lnTo>
                <a:close/>
              </a:path>
            </a:pathLst>
          </a:custGeom>
          <a:solidFill>
            <a:srgbClr val="FE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3"/>
          <p:cNvSpPr txBox="1">
            <a:spLocks noGrp="1"/>
          </p:cNvSpPr>
          <p:nvPr>
            <p:ph type="title"/>
          </p:nvPr>
        </p:nvSpPr>
        <p:spPr>
          <a:xfrm>
            <a:off x="238124" y="229870"/>
            <a:ext cx="2403476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chemeClr val="bg1"/>
                </a:solidFill>
                <a:latin typeface="+mn-lt"/>
              </a:rPr>
              <a:t>RUTA</a:t>
            </a:r>
            <a:r>
              <a:rPr sz="2400" spc="-105" dirty="0">
                <a:solidFill>
                  <a:schemeClr val="bg1"/>
                </a:solidFill>
                <a:latin typeface="+mn-lt"/>
              </a:rPr>
              <a:t> </a:t>
            </a:r>
            <a:r>
              <a:rPr sz="2400" spc="-5" dirty="0">
                <a:solidFill>
                  <a:schemeClr val="bg1"/>
                </a:solidFill>
                <a:latin typeface="+mn-lt"/>
              </a:rPr>
              <a:t>DIGITAL</a:t>
            </a:r>
            <a:endParaRPr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Google Shape;149;p7">
            <a:extLst>
              <a:ext uri="{FF2B5EF4-FFF2-40B4-BE49-F238E27FC236}">
                <a16:creationId xmlns:a16="http://schemas.microsoft.com/office/drawing/2014/main" id="{E362231D-FE40-43D1-9D99-5A7ED104046D}"/>
              </a:ext>
            </a:extLst>
          </p:cNvPr>
          <p:cNvSpPr/>
          <p:nvPr/>
        </p:nvSpPr>
        <p:spPr>
          <a:xfrm>
            <a:off x="634252" y="1965082"/>
            <a:ext cx="7938996" cy="2739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s-ES" sz="3600" b="1" i="0" u="none" strike="noStrike" cap="none" dirty="0">
                <a:solidFill>
                  <a:srgbClr val="2CD0D8"/>
                </a:solidFill>
                <a:latin typeface="Arial"/>
                <a:ea typeface="Arial"/>
                <a:cs typeface="Arial"/>
                <a:sym typeface="Arial"/>
              </a:rPr>
              <a:t> Kit Digital ¿Qué es?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1" i="0" u="none" strike="noStrike" cap="none" dirty="0">
              <a:solidFill>
                <a:srgbClr val="2CD0D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s-ES" sz="220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Es un beneficio concursable, con cupos limitados que cuenta con requisitos de postulación y está dirigido a quienes hayan realizado y aprobado los cursos en </a:t>
            </a:r>
            <a:r>
              <a:rPr lang="es-ES" sz="2200" i="0" u="sng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www.rutadigital.cl</a:t>
            </a:r>
            <a:r>
              <a:rPr lang="es-ES" sz="220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, y que presenten avances de aprendizaje, luego de estas capacitaciones.</a:t>
            </a:r>
            <a:endParaRPr sz="1600" dirty="0">
              <a:solidFill>
                <a:srgbClr val="595959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2000" b="1" i="0" u="none" strike="noStrike" cap="none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73782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261;p29" descr="Imagen 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1112"/>
            <a:ext cx="9207500" cy="686911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object 2"/>
          <p:cNvSpPr/>
          <p:nvPr/>
        </p:nvSpPr>
        <p:spPr>
          <a:xfrm>
            <a:off x="1" y="-26126"/>
            <a:ext cx="2527300" cy="850900"/>
          </a:xfrm>
          <a:custGeom>
            <a:avLst/>
            <a:gdLst/>
            <a:ahLst/>
            <a:cxnLst/>
            <a:rect l="l" t="t" r="r" b="b"/>
            <a:pathLst>
              <a:path w="2287905" h="581025">
                <a:moveTo>
                  <a:pt x="0" y="580644"/>
                </a:moveTo>
                <a:lnTo>
                  <a:pt x="2287524" y="580644"/>
                </a:lnTo>
                <a:lnTo>
                  <a:pt x="2287524" y="0"/>
                </a:lnTo>
                <a:lnTo>
                  <a:pt x="0" y="0"/>
                </a:lnTo>
                <a:lnTo>
                  <a:pt x="0" y="580644"/>
                </a:lnTo>
                <a:close/>
              </a:path>
            </a:pathLst>
          </a:custGeom>
          <a:solidFill>
            <a:srgbClr val="FE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3"/>
          <p:cNvSpPr txBox="1">
            <a:spLocks noGrp="1"/>
          </p:cNvSpPr>
          <p:nvPr>
            <p:ph type="title"/>
          </p:nvPr>
        </p:nvSpPr>
        <p:spPr>
          <a:xfrm>
            <a:off x="238124" y="229870"/>
            <a:ext cx="2403476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chemeClr val="bg1"/>
                </a:solidFill>
                <a:latin typeface="+mn-lt"/>
              </a:rPr>
              <a:t>RUTA</a:t>
            </a:r>
            <a:r>
              <a:rPr sz="2400" spc="-105" dirty="0">
                <a:solidFill>
                  <a:schemeClr val="bg1"/>
                </a:solidFill>
                <a:latin typeface="+mn-lt"/>
              </a:rPr>
              <a:t> </a:t>
            </a:r>
            <a:r>
              <a:rPr sz="2400" spc="-5" dirty="0">
                <a:solidFill>
                  <a:schemeClr val="bg1"/>
                </a:solidFill>
                <a:latin typeface="+mn-lt"/>
              </a:rPr>
              <a:t>DIGITAL</a:t>
            </a:r>
            <a:endParaRPr sz="2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Google Shape;178;p5">
            <a:extLst>
              <a:ext uri="{FF2B5EF4-FFF2-40B4-BE49-F238E27FC236}">
                <a16:creationId xmlns:a16="http://schemas.microsoft.com/office/drawing/2014/main" id="{45B3B3CF-E3EE-460E-9420-EAD6A87EAF3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" y="1116897"/>
            <a:ext cx="7654776" cy="57411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79;p5">
            <a:extLst>
              <a:ext uri="{FF2B5EF4-FFF2-40B4-BE49-F238E27FC236}">
                <a16:creationId xmlns:a16="http://schemas.microsoft.com/office/drawing/2014/main" id="{E3927889-F46A-47BA-9D08-C5C56BB37358}"/>
              </a:ext>
            </a:extLst>
          </p:cNvPr>
          <p:cNvSpPr/>
          <p:nvPr/>
        </p:nvSpPr>
        <p:spPr>
          <a:xfrm>
            <a:off x="4337375" y="1753625"/>
            <a:ext cx="4569900" cy="28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8890" lvl="0" indent="-34925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900"/>
              <a:buFont typeface="Calibri"/>
              <a:buChar char="●"/>
            </a:pPr>
            <a:r>
              <a:rPr lang="es-ES" sz="1900" b="0" i="0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Entrega un beneficio de $900.000 para que las empresas puedan adquirir activos intangibles (software) o activos fijos (hardware) para la digitalización de sus negocios, poniendo así en práctica lo aprendido en los cursos virtuales. </a:t>
            </a:r>
            <a:endParaRPr sz="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8890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8890" lvl="0" indent="-34925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900"/>
              <a:buFont typeface="Calibri"/>
              <a:buChar char="●"/>
            </a:pPr>
            <a:r>
              <a:rPr lang="es-ES" sz="1900" b="0" i="0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Máximo un 50% del beneficio se puede destinar a financiar activos fijos.</a:t>
            </a:r>
            <a:endParaRPr sz="17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80;p5">
            <a:extLst>
              <a:ext uri="{FF2B5EF4-FFF2-40B4-BE49-F238E27FC236}">
                <a16:creationId xmlns:a16="http://schemas.microsoft.com/office/drawing/2014/main" id="{1DDFF874-07B5-44D2-A467-F31358DF1DDC}"/>
              </a:ext>
            </a:extLst>
          </p:cNvPr>
          <p:cNvSpPr txBox="1"/>
          <p:nvPr/>
        </p:nvSpPr>
        <p:spPr>
          <a:xfrm>
            <a:off x="2685976" y="212993"/>
            <a:ext cx="62199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¿</a:t>
            </a:r>
            <a:r>
              <a:rPr lang="es-ES" sz="3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Qué apoyo entrega el Kit Digital</a:t>
            </a:r>
            <a:r>
              <a:rPr lang="es-ES" sz="32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32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82;p5">
            <a:extLst>
              <a:ext uri="{FF2B5EF4-FFF2-40B4-BE49-F238E27FC236}">
                <a16:creationId xmlns:a16="http://schemas.microsoft.com/office/drawing/2014/main" id="{287F5700-45B2-4A92-87D1-D74314D645F1}"/>
              </a:ext>
            </a:extLst>
          </p:cNvPr>
          <p:cNvSpPr txBox="1"/>
          <p:nvPr/>
        </p:nvSpPr>
        <p:spPr>
          <a:xfrm flipH="1">
            <a:off x="5119187" y="5526425"/>
            <a:ext cx="37164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>
                <a:solidFill>
                  <a:srgbClr val="595959"/>
                </a:solidFill>
              </a:rPr>
              <a:t>¡CONSIDERACIÓN!</a:t>
            </a:r>
            <a:endParaRPr>
              <a:solidFill>
                <a:srgbClr val="595959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ES" sz="16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El pago de IVA asociado a cada compra, será de cargo de la empresa beneficiada.</a:t>
            </a:r>
            <a:endParaRPr sz="1600" b="1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760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261;p29" descr="Imagen 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1112"/>
            <a:ext cx="9207500" cy="686911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object 2"/>
          <p:cNvSpPr/>
          <p:nvPr/>
        </p:nvSpPr>
        <p:spPr>
          <a:xfrm>
            <a:off x="1" y="-26126"/>
            <a:ext cx="2527300" cy="850900"/>
          </a:xfrm>
          <a:custGeom>
            <a:avLst/>
            <a:gdLst/>
            <a:ahLst/>
            <a:cxnLst/>
            <a:rect l="l" t="t" r="r" b="b"/>
            <a:pathLst>
              <a:path w="2287905" h="581025">
                <a:moveTo>
                  <a:pt x="0" y="580644"/>
                </a:moveTo>
                <a:lnTo>
                  <a:pt x="2287524" y="580644"/>
                </a:lnTo>
                <a:lnTo>
                  <a:pt x="2287524" y="0"/>
                </a:lnTo>
                <a:lnTo>
                  <a:pt x="0" y="0"/>
                </a:lnTo>
                <a:lnTo>
                  <a:pt x="0" y="580644"/>
                </a:lnTo>
                <a:close/>
              </a:path>
            </a:pathLst>
          </a:custGeom>
          <a:solidFill>
            <a:srgbClr val="FE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3"/>
          <p:cNvSpPr txBox="1">
            <a:spLocks noGrp="1"/>
          </p:cNvSpPr>
          <p:nvPr>
            <p:ph type="title"/>
          </p:nvPr>
        </p:nvSpPr>
        <p:spPr>
          <a:xfrm>
            <a:off x="238124" y="229870"/>
            <a:ext cx="2403476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chemeClr val="bg1"/>
                </a:solidFill>
                <a:latin typeface="+mn-lt"/>
              </a:rPr>
              <a:t>RUTA</a:t>
            </a:r>
            <a:r>
              <a:rPr sz="2400" spc="-105" dirty="0">
                <a:solidFill>
                  <a:schemeClr val="bg1"/>
                </a:solidFill>
                <a:latin typeface="+mn-lt"/>
              </a:rPr>
              <a:t> </a:t>
            </a:r>
            <a:r>
              <a:rPr sz="2400" spc="-5" dirty="0">
                <a:solidFill>
                  <a:schemeClr val="bg1"/>
                </a:solidFill>
                <a:latin typeface="+mn-lt"/>
              </a:rPr>
              <a:t>DIGITAL</a:t>
            </a:r>
            <a:endParaRPr sz="2400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7" name="Google Shape;187;gd419670a59_0_12">
            <a:extLst>
              <a:ext uri="{FF2B5EF4-FFF2-40B4-BE49-F238E27FC236}">
                <a16:creationId xmlns:a16="http://schemas.microsoft.com/office/drawing/2014/main" id="{8E186BF2-12F6-49FE-A245-5D241201B590}"/>
              </a:ext>
            </a:extLst>
          </p:cNvPr>
          <p:cNvGrpSpPr/>
          <p:nvPr/>
        </p:nvGrpSpPr>
        <p:grpSpPr>
          <a:xfrm>
            <a:off x="-22388" y="5568"/>
            <a:ext cx="9188774" cy="1349550"/>
            <a:chOff x="-29463" y="-8275"/>
            <a:chExt cx="9188774" cy="1349550"/>
          </a:xfrm>
        </p:grpSpPr>
        <p:sp>
          <p:nvSpPr>
            <p:cNvPr id="11" name="Google Shape;188;gd419670a59_0_12">
              <a:extLst>
                <a:ext uri="{FF2B5EF4-FFF2-40B4-BE49-F238E27FC236}">
                  <a16:creationId xmlns:a16="http://schemas.microsoft.com/office/drawing/2014/main" id="{BAC5768E-7F76-4A75-AC8A-D088F0C48847}"/>
                </a:ext>
              </a:extLst>
            </p:cNvPr>
            <p:cNvSpPr/>
            <p:nvPr/>
          </p:nvSpPr>
          <p:spPr>
            <a:xfrm>
              <a:off x="-29450" y="1176875"/>
              <a:ext cx="9188700" cy="164400"/>
            </a:xfrm>
            <a:prstGeom prst="rect">
              <a:avLst/>
            </a:prstGeom>
            <a:solidFill>
              <a:srgbClr val="FFA0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" name="Google Shape;189;gd419670a59_0_12">
              <a:extLst>
                <a:ext uri="{FF2B5EF4-FFF2-40B4-BE49-F238E27FC236}">
                  <a16:creationId xmlns:a16="http://schemas.microsoft.com/office/drawing/2014/main" id="{65516947-049A-45EB-BDF0-A993A9C5EF9F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t="734" r="734"/>
            <a:stretch/>
          </p:blipFill>
          <p:spPr>
            <a:xfrm>
              <a:off x="5776038" y="-8225"/>
              <a:ext cx="1705699" cy="1185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90;gd419670a59_0_12">
              <a:extLst>
                <a:ext uri="{FF2B5EF4-FFF2-40B4-BE49-F238E27FC236}">
                  <a16:creationId xmlns:a16="http://schemas.microsoft.com/office/drawing/2014/main" id="{A7928B2F-6977-4745-8E1E-318E19C3253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9597" r="11707" b="15886"/>
            <a:stretch/>
          </p:blipFill>
          <p:spPr>
            <a:xfrm>
              <a:off x="3788619" y="-6250"/>
              <a:ext cx="2002796" cy="11831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91;gd419670a59_0_12">
              <a:extLst>
                <a:ext uri="{FF2B5EF4-FFF2-40B4-BE49-F238E27FC236}">
                  <a16:creationId xmlns:a16="http://schemas.microsoft.com/office/drawing/2014/main" id="{06073D0F-42B9-4D7A-923F-37871F90854F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466163" y="-8275"/>
              <a:ext cx="1693148" cy="1185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92;gd419670a59_0_12">
              <a:extLst>
                <a:ext uri="{FF2B5EF4-FFF2-40B4-BE49-F238E27FC236}">
                  <a16:creationId xmlns:a16="http://schemas.microsoft.com/office/drawing/2014/main" id="{E565C4AD-3856-408C-9DEE-EA26791B967A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29463" y="-6250"/>
              <a:ext cx="2002801" cy="11832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93;gd419670a59_0_12">
              <a:extLst>
                <a:ext uri="{FF2B5EF4-FFF2-40B4-BE49-F238E27FC236}">
                  <a16:creationId xmlns:a16="http://schemas.microsoft.com/office/drawing/2014/main" id="{FB7734B5-434E-482A-91E3-FFF06A8A9FF7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945830" y="-6250"/>
              <a:ext cx="1872234" cy="1183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" name="Google Shape;194;gd419670a59_0_12">
            <a:extLst>
              <a:ext uri="{FF2B5EF4-FFF2-40B4-BE49-F238E27FC236}">
                <a16:creationId xmlns:a16="http://schemas.microsoft.com/office/drawing/2014/main" id="{51AD52F2-A578-4D8D-9850-0E45EBBE6A09}"/>
              </a:ext>
            </a:extLst>
          </p:cNvPr>
          <p:cNvSpPr/>
          <p:nvPr/>
        </p:nvSpPr>
        <p:spPr>
          <a:xfrm>
            <a:off x="597575" y="1882501"/>
            <a:ext cx="54288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s-ES" sz="2800" b="1" i="0" u="none" strike="noStrike" cap="none" dirty="0">
                <a:solidFill>
                  <a:srgbClr val="2CD0D8"/>
                </a:solidFill>
                <a:latin typeface="Arial"/>
                <a:ea typeface="Arial"/>
                <a:cs typeface="Arial"/>
                <a:sym typeface="Arial"/>
              </a:rPr>
              <a:t>Principales requisitos para</a:t>
            </a:r>
            <a:endParaRPr sz="2800" b="1" dirty="0">
              <a:solidFill>
                <a:srgbClr val="2CD0D8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s-ES" sz="2800" b="1" i="0" u="none" strike="noStrike" cap="none" dirty="0">
                <a:solidFill>
                  <a:srgbClr val="2CD0D8"/>
                </a:solidFill>
                <a:latin typeface="Arial"/>
                <a:ea typeface="Arial"/>
                <a:cs typeface="Arial"/>
                <a:sym typeface="Arial"/>
              </a:rPr>
              <a:t>postular</a:t>
            </a:r>
            <a:r>
              <a:rPr lang="es-ES" sz="2800" b="1" dirty="0">
                <a:solidFill>
                  <a:srgbClr val="2CD0D8"/>
                </a:solidFill>
              </a:rPr>
              <a:t> </a:t>
            </a:r>
            <a:r>
              <a:rPr lang="es-ES" sz="2800" b="1" i="0" u="none" strike="noStrike" cap="none" dirty="0">
                <a:solidFill>
                  <a:srgbClr val="2CD0D8"/>
                </a:solidFill>
                <a:latin typeface="Arial"/>
                <a:ea typeface="Arial"/>
                <a:cs typeface="Arial"/>
                <a:sym typeface="Arial"/>
              </a:rPr>
              <a:t>al Kit Digital</a:t>
            </a:r>
            <a:endParaRPr sz="2800" b="1" i="0" u="none" strike="noStrike" cap="none" dirty="0">
              <a:solidFill>
                <a:srgbClr val="2CD0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95;gd419670a59_0_12">
            <a:extLst>
              <a:ext uri="{FF2B5EF4-FFF2-40B4-BE49-F238E27FC236}">
                <a16:creationId xmlns:a16="http://schemas.microsoft.com/office/drawing/2014/main" id="{9276F3D1-7BFC-48AE-B332-B3EB27CF0F10}"/>
              </a:ext>
            </a:extLst>
          </p:cNvPr>
          <p:cNvSpPr txBox="1"/>
          <p:nvPr/>
        </p:nvSpPr>
        <p:spPr>
          <a:xfrm>
            <a:off x="597584" y="3142754"/>
            <a:ext cx="7980300" cy="29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5560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Noto Sans Symbols"/>
              <a:buChar char="✔"/>
            </a:pPr>
            <a:r>
              <a:rPr lang="es-ES" sz="20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Tener iniciación de actividades en primera categoría ante el SII.</a:t>
            </a:r>
            <a:endParaRPr sz="2000" dirty="0"/>
          </a:p>
          <a:p>
            <a:pPr marL="457200" marR="0" lvl="0" indent="-35560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Noto Sans Symbols"/>
              <a:buChar char="✔"/>
            </a:pPr>
            <a:r>
              <a:rPr lang="es-ES" sz="20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Tener ventas netas de hasta 25.000 UF/anuales.</a:t>
            </a:r>
            <a:endParaRPr sz="2000" dirty="0"/>
          </a:p>
          <a:p>
            <a:pPr marL="457200" marR="0" lvl="0" indent="-35560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Noto Sans Symbols"/>
              <a:buChar char="✔"/>
            </a:pPr>
            <a:r>
              <a:rPr lang="es-ES" sz="20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Haber realizado y terminado todos los cursos de capacitación en </a:t>
            </a:r>
            <a:r>
              <a:rPr lang="es-ES" sz="2000" b="0" i="0" u="sng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www.rutadigital.cl</a:t>
            </a:r>
            <a:r>
              <a:rPr lang="es-ES" sz="20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de acuerdo al nivel diagnosticado.</a:t>
            </a:r>
            <a:endParaRPr sz="2000" dirty="0"/>
          </a:p>
          <a:p>
            <a:pPr marL="457200" marR="0" lvl="0" indent="-35560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Noto Sans Symbols"/>
              <a:buChar char="✔"/>
            </a:pPr>
            <a:r>
              <a:rPr lang="es-ES" sz="20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Haber registrado disminución de brechas de conocimiento productos de la capacitación realizada.</a:t>
            </a:r>
            <a:endParaRPr sz="2000" b="0" i="0" u="none" strike="noStrike" cap="none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5560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Noto Sans Symbols"/>
              <a:buChar char="✔"/>
            </a:pPr>
            <a:r>
              <a:rPr lang="es-ES" sz="20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Otros requisitos descritos en las bases de postulación.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30519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261;p29" descr="Imagen 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1112"/>
            <a:ext cx="9207500" cy="686911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object 2"/>
          <p:cNvSpPr/>
          <p:nvPr/>
        </p:nvSpPr>
        <p:spPr>
          <a:xfrm>
            <a:off x="1" y="-26126"/>
            <a:ext cx="2527300" cy="850900"/>
          </a:xfrm>
          <a:custGeom>
            <a:avLst/>
            <a:gdLst/>
            <a:ahLst/>
            <a:cxnLst/>
            <a:rect l="l" t="t" r="r" b="b"/>
            <a:pathLst>
              <a:path w="2287905" h="581025">
                <a:moveTo>
                  <a:pt x="0" y="580644"/>
                </a:moveTo>
                <a:lnTo>
                  <a:pt x="2287524" y="580644"/>
                </a:lnTo>
                <a:lnTo>
                  <a:pt x="2287524" y="0"/>
                </a:lnTo>
                <a:lnTo>
                  <a:pt x="0" y="0"/>
                </a:lnTo>
                <a:lnTo>
                  <a:pt x="0" y="580644"/>
                </a:lnTo>
                <a:close/>
              </a:path>
            </a:pathLst>
          </a:custGeom>
          <a:solidFill>
            <a:srgbClr val="FE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3"/>
          <p:cNvSpPr txBox="1">
            <a:spLocks noGrp="1"/>
          </p:cNvSpPr>
          <p:nvPr>
            <p:ph type="title"/>
          </p:nvPr>
        </p:nvSpPr>
        <p:spPr>
          <a:xfrm>
            <a:off x="238124" y="229870"/>
            <a:ext cx="2403476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chemeClr val="bg1"/>
                </a:solidFill>
                <a:latin typeface="+mn-lt"/>
              </a:rPr>
              <a:t>RUTA</a:t>
            </a:r>
            <a:r>
              <a:rPr sz="2400" spc="-105" dirty="0">
                <a:solidFill>
                  <a:schemeClr val="bg1"/>
                </a:solidFill>
                <a:latin typeface="+mn-lt"/>
              </a:rPr>
              <a:t> </a:t>
            </a:r>
            <a:r>
              <a:rPr sz="2400" spc="-5" dirty="0">
                <a:solidFill>
                  <a:schemeClr val="bg1"/>
                </a:solidFill>
                <a:latin typeface="+mn-lt"/>
              </a:rPr>
              <a:t>DIGITAL</a:t>
            </a:r>
            <a:endParaRPr sz="2400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7" name="Google Shape;187;gd419670a59_0_12">
            <a:extLst>
              <a:ext uri="{FF2B5EF4-FFF2-40B4-BE49-F238E27FC236}">
                <a16:creationId xmlns:a16="http://schemas.microsoft.com/office/drawing/2014/main" id="{8E186BF2-12F6-49FE-A245-5D241201B590}"/>
              </a:ext>
            </a:extLst>
          </p:cNvPr>
          <p:cNvGrpSpPr/>
          <p:nvPr/>
        </p:nvGrpSpPr>
        <p:grpSpPr>
          <a:xfrm>
            <a:off x="-22388" y="5568"/>
            <a:ext cx="9188774" cy="1349550"/>
            <a:chOff x="-29463" y="-8275"/>
            <a:chExt cx="9188774" cy="1349550"/>
          </a:xfrm>
        </p:grpSpPr>
        <p:sp>
          <p:nvSpPr>
            <p:cNvPr id="11" name="Google Shape;188;gd419670a59_0_12">
              <a:extLst>
                <a:ext uri="{FF2B5EF4-FFF2-40B4-BE49-F238E27FC236}">
                  <a16:creationId xmlns:a16="http://schemas.microsoft.com/office/drawing/2014/main" id="{BAC5768E-7F76-4A75-AC8A-D088F0C48847}"/>
                </a:ext>
              </a:extLst>
            </p:cNvPr>
            <p:cNvSpPr/>
            <p:nvPr/>
          </p:nvSpPr>
          <p:spPr>
            <a:xfrm>
              <a:off x="-29450" y="1176875"/>
              <a:ext cx="9188700" cy="164400"/>
            </a:xfrm>
            <a:prstGeom prst="rect">
              <a:avLst/>
            </a:prstGeom>
            <a:solidFill>
              <a:srgbClr val="FFA0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" name="Google Shape;189;gd419670a59_0_12">
              <a:extLst>
                <a:ext uri="{FF2B5EF4-FFF2-40B4-BE49-F238E27FC236}">
                  <a16:creationId xmlns:a16="http://schemas.microsoft.com/office/drawing/2014/main" id="{65516947-049A-45EB-BDF0-A993A9C5EF9F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t="734" r="734"/>
            <a:stretch/>
          </p:blipFill>
          <p:spPr>
            <a:xfrm>
              <a:off x="5776038" y="-8225"/>
              <a:ext cx="1705699" cy="1185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90;gd419670a59_0_12">
              <a:extLst>
                <a:ext uri="{FF2B5EF4-FFF2-40B4-BE49-F238E27FC236}">
                  <a16:creationId xmlns:a16="http://schemas.microsoft.com/office/drawing/2014/main" id="{A7928B2F-6977-4745-8E1E-318E19C3253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9597" r="11707" b="15886"/>
            <a:stretch/>
          </p:blipFill>
          <p:spPr>
            <a:xfrm>
              <a:off x="3788619" y="-6250"/>
              <a:ext cx="2002796" cy="11831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91;gd419670a59_0_12">
              <a:extLst>
                <a:ext uri="{FF2B5EF4-FFF2-40B4-BE49-F238E27FC236}">
                  <a16:creationId xmlns:a16="http://schemas.microsoft.com/office/drawing/2014/main" id="{06073D0F-42B9-4D7A-923F-37871F90854F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466163" y="-8275"/>
              <a:ext cx="1693148" cy="1185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92;gd419670a59_0_12">
              <a:extLst>
                <a:ext uri="{FF2B5EF4-FFF2-40B4-BE49-F238E27FC236}">
                  <a16:creationId xmlns:a16="http://schemas.microsoft.com/office/drawing/2014/main" id="{E565C4AD-3856-408C-9DEE-EA26791B967A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29463" y="-6250"/>
              <a:ext cx="2002801" cy="11832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93;gd419670a59_0_12">
              <a:extLst>
                <a:ext uri="{FF2B5EF4-FFF2-40B4-BE49-F238E27FC236}">
                  <a16:creationId xmlns:a16="http://schemas.microsoft.com/office/drawing/2014/main" id="{FB7734B5-434E-482A-91E3-FFF06A8A9FF7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945830" y="-6250"/>
              <a:ext cx="1872234" cy="1183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" name="Google Shape;209;p9">
            <a:extLst>
              <a:ext uri="{FF2B5EF4-FFF2-40B4-BE49-F238E27FC236}">
                <a16:creationId xmlns:a16="http://schemas.microsoft.com/office/drawing/2014/main" id="{C26F3401-69C3-4132-A522-2E7CE1517422}"/>
              </a:ext>
            </a:extLst>
          </p:cNvPr>
          <p:cNvSpPr/>
          <p:nvPr/>
        </p:nvSpPr>
        <p:spPr>
          <a:xfrm>
            <a:off x="612775" y="1557172"/>
            <a:ext cx="68484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 i="0" u="none" strike="noStrike" cap="none" dirty="0">
                <a:solidFill>
                  <a:srgbClr val="2CD0D8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2800" b="1" i="0" u="none" strike="noStrike" cap="none" dirty="0">
              <a:solidFill>
                <a:srgbClr val="2CD0D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s-ES" sz="2800" b="1" i="0" u="none" strike="noStrike" cap="none" dirty="0">
                <a:solidFill>
                  <a:srgbClr val="2CD0D8"/>
                </a:solidFill>
                <a:latin typeface="Arial"/>
                <a:ea typeface="Arial"/>
                <a:cs typeface="Arial"/>
                <a:sym typeface="Arial"/>
              </a:rPr>
              <a:t>¿Cómo postular a Kit Digital?</a:t>
            </a:r>
            <a:endParaRPr sz="2800" b="1" i="0" u="none" strike="noStrike" cap="none" dirty="0">
              <a:solidFill>
                <a:srgbClr val="2CD0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10;p9">
            <a:extLst>
              <a:ext uri="{FF2B5EF4-FFF2-40B4-BE49-F238E27FC236}">
                <a16:creationId xmlns:a16="http://schemas.microsoft.com/office/drawing/2014/main" id="{27722324-3869-472F-8B34-076E85CC67F0}"/>
              </a:ext>
            </a:extLst>
          </p:cNvPr>
          <p:cNvSpPr txBox="1"/>
          <p:nvPr/>
        </p:nvSpPr>
        <p:spPr>
          <a:xfrm>
            <a:off x="612775" y="2998500"/>
            <a:ext cx="7980300" cy="3785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290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Calibri"/>
              <a:buAutoNum type="arabicPeriod"/>
            </a:pPr>
            <a:r>
              <a:rPr lang="es-ES" sz="20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Ingresar a </a:t>
            </a:r>
            <a:r>
              <a:rPr lang="es-ES" sz="2000" b="0" i="0" u="sng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www.rutadigital.cl</a:t>
            </a:r>
            <a:r>
              <a:rPr lang="es-ES" sz="20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y registrarse.</a:t>
            </a:r>
            <a:endParaRPr dirty="0"/>
          </a:p>
          <a:p>
            <a:pPr marL="457200" marR="0" lvl="0" indent="-34290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Calibri"/>
              <a:buAutoNum type="arabicPeriod"/>
            </a:pPr>
            <a:r>
              <a:rPr lang="es-ES" sz="20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Realizar test de inicio para saber estado de conocimiento digital.</a:t>
            </a:r>
            <a:endParaRPr dirty="0"/>
          </a:p>
          <a:p>
            <a:pPr marL="457200" marR="0" lvl="0" indent="-34290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Calibri"/>
              <a:buAutoNum type="arabicPeriod"/>
            </a:pPr>
            <a:r>
              <a:rPr lang="es-ES" sz="20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Realizar los distintos cursos en línea de acuerdo a conocimiento digital.</a:t>
            </a:r>
            <a:endParaRPr dirty="0"/>
          </a:p>
          <a:p>
            <a:pPr marL="457200" marR="0" lvl="0" indent="-34290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Calibri"/>
              <a:buAutoNum type="arabicPeriod"/>
            </a:pPr>
            <a:r>
              <a:rPr lang="es-ES" sz="20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Al finalizar realizar Test para conocer disminución de brecha digital y obtener certificado.</a:t>
            </a:r>
            <a:endParaRPr dirty="0"/>
          </a:p>
          <a:p>
            <a:pPr marL="457200" marR="0" lvl="0" indent="-34290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Calibri"/>
              <a:buAutoNum type="arabicPeriod"/>
            </a:pPr>
            <a:r>
              <a:rPr lang="es-ES" sz="20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Una vez concluido los cursos de nivel avanzado, postular al Kit Digital, a través de la plataforma </a:t>
            </a:r>
            <a:r>
              <a:rPr lang="es-ES" sz="2000" b="0" i="0" u="sng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www.rutadigital.cl</a:t>
            </a:r>
            <a:r>
              <a:rPr lang="es-ES" sz="20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desde el </a:t>
            </a:r>
            <a:r>
              <a:rPr lang="es-ES" sz="2000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20</a:t>
            </a:r>
            <a:r>
              <a:rPr lang="es-ES" sz="2000" b="1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y el 28 de mayo a las 15:00 horas.</a:t>
            </a:r>
            <a:endParaRPr dirty="0"/>
          </a:p>
          <a:p>
            <a:pPr marL="457200" marR="0" lvl="0" indent="-22860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Calibri"/>
              <a:buNone/>
            </a:pP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2218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261;p29" descr="Imagen 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1112"/>
            <a:ext cx="9207500" cy="686911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object 2"/>
          <p:cNvSpPr/>
          <p:nvPr/>
        </p:nvSpPr>
        <p:spPr>
          <a:xfrm>
            <a:off x="1" y="-26126"/>
            <a:ext cx="2527300" cy="850900"/>
          </a:xfrm>
          <a:custGeom>
            <a:avLst/>
            <a:gdLst/>
            <a:ahLst/>
            <a:cxnLst/>
            <a:rect l="l" t="t" r="r" b="b"/>
            <a:pathLst>
              <a:path w="2287905" h="581025">
                <a:moveTo>
                  <a:pt x="0" y="580644"/>
                </a:moveTo>
                <a:lnTo>
                  <a:pt x="2287524" y="580644"/>
                </a:lnTo>
                <a:lnTo>
                  <a:pt x="2287524" y="0"/>
                </a:lnTo>
                <a:lnTo>
                  <a:pt x="0" y="0"/>
                </a:lnTo>
                <a:lnTo>
                  <a:pt x="0" y="580644"/>
                </a:lnTo>
                <a:close/>
              </a:path>
            </a:pathLst>
          </a:custGeom>
          <a:solidFill>
            <a:srgbClr val="FE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3"/>
          <p:cNvSpPr txBox="1">
            <a:spLocks noGrp="1"/>
          </p:cNvSpPr>
          <p:nvPr>
            <p:ph type="title"/>
          </p:nvPr>
        </p:nvSpPr>
        <p:spPr>
          <a:xfrm>
            <a:off x="238124" y="229870"/>
            <a:ext cx="2403476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chemeClr val="bg1"/>
                </a:solidFill>
                <a:latin typeface="+mn-lt"/>
              </a:rPr>
              <a:t>RUTA</a:t>
            </a:r>
            <a:r>
              <a:rPr sz="2400" spc="-105" dirty="0">
                <a:solidFill>
                  <a:schemeClr val="bg1"/>
                </a:solidFill>
                <a:latin typeface="+mn-lt"/>
              </a:rPr>
              <a:t> </a:t>
            </a:r>
            <a:r>
              <a:rPr sz="2400" spc="-5" dirty="0">
                <a:solidFill>
                  <a:schemeClr val="bg1"/>
                </a:solidFill>
                <a:latin typeface="+mn-lt"/>
              </a:rPr>
              <a:t>DIGITAL</a:t>
            </a:r>
            <a:endParaRPr sz="2400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7" name="Google Shape;187;gd419670a59_0_12">
            <a:extLst>
              <a:ext uri="{FF2B5EF4-FFF2-40B4-BE49-F238E27FC236}">
                <a16:creationId xmlns:a16="http://schemas.microsoft.com/office/drawing/2014/main" id="{8E186BF2-12F6-49FE-A245-5D241201B590}"/>
              </a:ext>
            </a:extLst>
          </p:cNvPr>
          <p:cNvGrpSpPr/>
          <p:nvPr/>
        </p:nvGrpSpPr>
        <p:grpSpPr>
          <a:xfrm>
            <a:off x="-22388" y="5568"/>
            <a:ext cx="9188774" cy="1349550"/>
            <a:chOff x="-29463" y="-8275"/>
            <a:chExt cx="9188774" cy="1349550"/>
          </a:xfrm>
        </p:grpSpPr>
        <p:sp>
          <p:nvSpPr>
            <p:cNvPr id="11" name="Google Shape;188;gd419670a59_0_12">
              <a:extLst>
                <a:ext uri="{FF2B5EF4-FFF2-40B4-BE49-F238E27FC236}">
                  <a16:creationId xmlns:a16="http://schemas.microsoft.com/office/drawing/2014/main" id="{BAC5768E-7F76-4A75-AC8A-D088F0C48847}"/>
                </a:ext>
              </a:extLst>
            </p:cNvPr>
            <p:cNvSpPr/>
            <p:nvPr/>
          </p:nvSpPr>
          <p:spPr>
            <a:xfrm>
              <a:off x="-29450" y="1176875"/>
              <a:ext cx="9188700" cy="164400"/>
            </a:xfrm>
            <a:prstGeom prst="rect">
              <a:avLst/>
            </a:prstGeom>
            <a:solidFill>
              <a:srgbClr val="FFA0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" name="Google Shape;189;gd419670a59_0_12">
              <a:extLst>
                <a:ext uri="{FF2B5EF4-FFF2-40B4-BE49-F238E27FC236}">
                  <a16:creationId xmlns:a16="http://schemas.microsoft.com/office/drawing/2014/main" id="{65516947-049A-45EB-BDF0-A993A9C5EF9F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t="734" r="734"/>
            <a:stretch/>
          </p:blipFill>
          <p:spPr>
            <a:xfrm>
              <a:off x="5776038" y="-8225"/>
              <a:ext cx="1705699" cy="1185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90;gd419670a59_0_12">
              <a:extLst>
                <a:ext uri="{FF2B5EF4-FFF2-40B4-BE49-F238E27FC236}">
                  <a16:creationId xmlns:a16="http://schemas.microsoft.com/office/drawing/2014/main" id="{A7928B2F-6977-4745-8E1E-318E19C3253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9597" r="11707" b="15886"/>
            <a:stretch/>
          </p:blipFill>
          <p:spPr>
            <a:xfrm>
              <a:off x="3788619" y="-6250"/>
              <a:ext cx="2002796" cy="11831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91;gd419670a59_0_12">
              <a:extLst>
                <a:ext uri="{FF2B5EF4-FFF2-40B4-BE49-F238E27FC236}">
                  <a16:creationId xmlns:a16="http://schemas.microsoft.com/office/drawing/2014/main" id="{06073D0F-42B9-4D7A-923F-37871F90854F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466163" y="-8275"/>
              <a:ext cx="1693148" cy="1185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92;gd419670a59_0_12">
              <a:extLst>
                <a:ext uri="{FF2B5EF4-FFF2-40B4-BE49-F238E27FC236}">
                  <a16:creationId xmlns:a16="http://schemas.microsoft.com/office/drawing/2014/main" id="{E565C4AD-3856-408C-9DEE-EA26791B967A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29463" y="-6250"/>
              <a:ext cx="2002801" cy="11832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93;gd419670a59_0_12">
              <a:extLst>
                <a:ext uri="{FF2B5EF4-FFF2-40B4-BE49-F238E27FC236}">
                  <a16:creationId xmlns:a16="http://schemas.microsoft.com/office/drawing/2014/main" id="{FB7734B5-434E-482A-91E3-FFF06A8A9FF7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945830" y="-6250"/>
              <a:ext cx="1872234" cy="1183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" name="Google Shape;223;p10">
            <a:extLst>
              <a:ext uri="{FF2B5EF4-FFF2-40B4-BE49-F238E27FC236}">
                <a16:creationId xmlns:a16="http://schemas.microsoft.com/office/drawing/2014/main" id="{1FE1C8B7-7B57-4171-9186-52D854822490}"/>
              </a:ext>
            </a:extLst>
          </p:cNvPr>
          <p:cNvSpPr/>
          <p:nvPr/>
        </p:nvSpPr>
        <p:spPr>
          <a:xfrm>
            <a:off x="473475" y="3016800"/>
            <a:ext cx="8202300" cy="35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9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1. Activos Intangibles (software):</a:t>
            </a:r>
            <a:r>
              <a:rPr lang="es-ES" sz="19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incluye la adquisición de herramientas digitales destinados a su incorporación y uso en la gestión de las empresas, tales como: </a:t>
            </a:r>
            <a:endParaRPr sz="1900">
              <a:solidFill>
                <a:srgbClr val="595959"/>
              </a:solidFill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b="0" i="0" u="none" strike="noStrike" cap="non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900"/>
              <a:buFont typeface="Noto Sans Symbols"/>
              <a:buChar char="✔"/>
            </a:pPr>
            <a:r>
              <a:rPr lang="es-ES" sz="19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Software de contabilidad digital (CRM) </a:t>
            </a:r>
            <a:endParaRPr sz="1900">
              <a:solidFill>
                <a:srgbClr val="595959"/>
              </a:solidFill>
            </a:endParaRPr>
          </a:p>
          <a:p>
            <a:pPr marL="28575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900"/>
              <a:buFont typeface="Noto Sans Symbols"/>
              <a:buChar char="✔"/>
            </a:pPr>
            <a:r>
              <a:rPr lang="es-ES" sz="19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Sitio Web </a:t>
            </a:r>
            <a:endParaRPr sz="1900">
              <a:solidFill>
                <a:srgbClr val="595959"/>
              </a:solidFill>
            </a:endParaRPr>
          </a:p>
          <a:p>
            <a:pPr marL="28575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900"/>
              <a:buFont typeface="Noto Sans Symbols"/>
              <a:buChar char="✔"/>
            </a:pPr>
            <a:r>
              <a:rPr lang="es-ES" sz="19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Administración de negocios (ERP) para la implementación de factura y boleta  electrónica, inventario, ventas  </a:t>
            </a:r>
            <a:endParaRPr sz="1900">
              <a:solidFill>
                <a:srgbClr val="595959"/>
              </a:solidFill>
            </a:endParaRPr>
          </a:p>
          <a:p>
            <a:pPr marL="28575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900"/>
              <a:buFont typeface="Noto Sans Symbols"/>
              <a:buChar char="✔"/>
            </a:pPr>
            <a:r>
              <a:rPr lang="es-ES" sz="19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Herramientas de posicionamiento web </a:t>
            </a:r>
            <a:endParaRPr sz="1900">
              <a:solidFill>
                <a:srgbClr val="595959"/>
              </a:solidFill>
            </a:endParaRPr>
          </a:p>
          <a:p>
            <a:pPr marL="28575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900"/>
              <a:buFont typeface="Noto Sans Symbols"/>
              <a:buChar char="✔"/>
            </a:pPr>
            <a:r>
              <a:rPr lang="es-ES" sz="19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Otros </a:t>
            </a:r>
            <a:endParaRPr sz="1900">
              <a:solidFill>
                <a:srgbClr val="595959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9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Dentro de este ítem se incluyen los gastos asociados a la instalación y puesta en marcha de los activos  (servicio de instalación, capacitación del uso del bien, etc.)</a:t>
            </a:r>
            <a:endParaRPr sz="1900" b="1" i="0" u="none" strike="noStrike" cap="non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224;p10">
            <a:extLst>
              <a:ext uri="{FF2B5EF4-FFF2-40B4-BE49-F238E27FC236}">
                <a16:creationId xmlns:a16="http://schemas.microsoft.com/office/drawing/2014/main" id="{3900FDB5-AABA-405C-BD0A-3CF42FAADD58}"/>
              </a:ext>
            </a:extLst>
          </p:cNvPr>
          <p:cNvSpPr txBox="1"/>
          <p:nvPr/>
        </p:nvSpPr>
        <p:spPr>
          <a:xfrm>
            <a:off x="473475" y="1770250"/>
            <a:ext cx="53730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700" b="1" dirty="0">
                <a:solidFill>
                  <a:srgbClr val="2CD0D8"/>
                </a:solidFill>
              </a:rPr>
              <a:t>¿Qué se puede financiar con</a:t>
            </a:r>
            <a:endParaRPr sz="2700" b="1" dirty="0">
              <a:solidFill>
                <a:srgbClr val="2CD0D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s-ES" sz="2700" b="1" dirty="0">
                <a:solidFill>
                  <a:srgbClr val="2CD0D8"/>
                </a:solidFill>
              </a:rPr>
              <a:t>el Kit Digital?</a:t>
            </a:r>
            <a:endParaRPr sz="17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94792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261;p29" descr="Imagen 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1112"/>
            <a:ext cx="9207500" cy="686911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object 2"/>
          <p:cNvSpPr/>
          <p:nvPr/>
        </p:nvSpPr>
        <p:spPr>
          <a:xfrm>
            <a:off x="1" y="-26126"/>
            <a:ext cx="2527300" cy="850900"/>
          </a:xfrm>
          <a:custGeom>
            <a:avLst/>
            <a:gdLst/>
            <a:ahLst/>
            <a:cxnLst/>
            <a:rect l="l" t="t" r="r" b="b"/>
            <a:pathLst>
              <a:path w="2287905" h="581025">
                <a:moveTo>
                  <a:pt x="0" y="580644"/>
                </a:moveTo>
                <a:lnTo>
                  <a:pt x="2287524" y="580644"/>
                </a:lnTo>
                <a:lnTo>
                  <a:pt x="2287524" y="0"/>
                </a:lnTo>
                <a:lnTo>
                  <a:pt x="0" y="0"/>
                </a:lnTo>
                <a:lnTo>
                  <a:pt x="0" y="580644"/>
                </a:lnTo>
                <a:close/>
              </a:path>
            </a:pathLst>
          </a:custGeom>
          <a:solidFill>
            <a:srgbClr val="FE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3"/>
          <p:cNvSpPr txBox="1">
            <a:spLocks noGrp="1"/>
          </p:cNvSpPr>
          <p:nvPr>
            <p:ph type="title"/>
          </p:nvPr>
        </p:nvSpPr>
        <p:spPr>
          <a:xfrm>
            <a:off x="238124" y="229870"/>
            <a:ext cx="2403476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chemeClr val="bg1"/>
                </a:solidFill>
                <a:latin typeface="+mn-lt"/>
              </a:rPr>
              <a:t>RUTA</a:t>
            </a:r>
            <a:r>
              <a:rPr sz="2400" spc="-105" dirty="0">
                <a:solidFill>
                  <a:schemeClr val="bg1"/>
                </a:solidFill>
                <a:latin typeface="+mn-lt"/>
              </a:rPr>
              <a:t> </a:t>
            </a:r>
            <a:r>
              <a:rPr sz="2400" spc="-5" dirty="0">
                <a:solidFill>
                  <a:schemeClr val="bg1"/>
                </a:solidFill>
                <a:latin typeface="+mn-lt"/>
              </a:rPr>
              <a:t>DIGITAL</a:t>
            </a:r>
            <a:endParaRPr sz="2400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7" name="Google Shape;187;gd419670a59_0_12">
            <a:extLst>
              <a:ext uri="{FF2B5EF4-FFF2-40B4-BE49-F238E27FC236}">
                <a16:creationId xmlns:a16="http://schemas.microsoft.com/office/drawing/2014/main" id="{8E186BF2-12F6-49FE-A245-5D241201B590}"/>
              </a:ext>
            </a:extLst>
          </p:cNvPr>
          <p:cNvGrpSpPr/>
          <p:nvPr/>
        </p:nvGrpSpPr>
        <p:grpSpPr>
          <a:xfrm>
            <a:off x="-22388" y="5568"/>
            <a:ext cx="9188774" cy="1349550"/>
            <a:chOff x="-29463" y="-8275"/>
            <a:chExt cx="9188774" cy="1349550"/>
          </a:xfrm>
        </p:grpSpPr>
        <p:sp>
          <p:nvSpPr>
            <p:cNvPr id="11" name="Google Shape;188;gd419670a59_0_12">
              <a:extLst>
                <a:ext uri="{FF2B5EF4-FFF2-40B4-BE49-F238E27FC236}">
                  <a16:creationId xmlns:a16="http://schemas.microsoft.com/office/drawing/2014/main" id="{BAC5768E-7F76-4A75-AC8A-D088F0C48847}"/>
                </a:ext>
              </a:extLst>
            </p:cNvPr>
            <p:cNvSpPr/>
            <p:nvPr/>
          </p:nvSpPr>
          <p:spPr>
            <a:xfrm>
              <a:off x="-29450" y="1176875"/>
              <a:ext cx="9188700" cy="164400"/>
            </a:xfrm>
            <a:prstGeom prst="rect">
              <a:avLst/>
            </a:prstGeom>
            <a:solidFill>
              <a:srgbClr val="FFA0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" name="Google Shape;189;gd419670a59_0_12">
              <a:extLst>
                <a:ext uri="{FF2B5EF4-FFF2-40B4-BE49-F238E27FC236}">
                  <a16:creationId xmlns:a16="http://schemas.microsoft.com/office/drawing/2014/main" id="{65516947-049A-45EB-BDF0-A993A9C5EF9F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t="734" r="734"/>
            <a:stretch/>
          </p:blipFill>
          <p:spPr>
            <a:xfrm>
              <a:off x="5776038" y="-8225"/>
              <a:ext cx="1705699" cy="1185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90;gd419670a59_0_12">
              <a:extLst>
                <a:ext uri="{FF2B5EF4-FFF2-40B4-BE49-F238E27FC236}">
                  <a16:creationId xmlns:a16="http://schemas.microsoft.com/office/drawing/2014/main" id="{A7928B2F-6977-4745-8E1E-318E19C3253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9597" r="11707" b="15886"/>
            <a:stretch/>
          </p:blipFill>
          <p:spPr>
            <a:xfrm>
              <a:off x="3788619" y="-6250"/>
              <a:ext cx="2002796" cy="11831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91;gd419670a59_0_12">
              <a:extLst>
                <a:ext uri="{FF2B5EF4-FFF2-40B4-BE49-F238E27FC236}">
                  <a16:creationId xmlns:a16="http://schemas.microsoft.com/office/drawing/2014/main" id="{06073D0F-42B9-4D7A-923F-37871F90854F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466163" y="-8275"/>
              <a:ext cx="1693148" cy="1185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92;gd419670a59_0_12">
              <a:extLst>
                <a:ext uri="{FF2B5EF4-FFF2-40B4-BE49-F238E27FC236}">
                  <a16:creationId xmlns:a16="http://schemas.microsoft.com/office/drawing/2014/main" id="{E565C4AD-3856-408C-9DEE-EA26791B967A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29463" y="-6250"/>
              <a:ext cx="2002801" cy="11832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93;gd419670a59_0_12">
              <a:extLst>
                <a:ext uri="{FF2B5EF4-FFF2-40B4-BE49-F238E27FC236}">
                  <a16:creationId xmlns:a16="http://schemas.microsoft.com/office/drawing/2014/main" id="{FB7734B5-434E-482A-91E3-FFF06A8A9FF7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945830" y="-6250"/>
              <a:ext cx="1872234" cy="1183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" name="Google Shape;237;p12">
            <a:extLst>
              <a:ext uri="{FF2B5EF4-FFF2-40B4-BE49-F238E27FC236}">
                <a16:creationId xmlns:a16="http://schemas.microsoft.com/office/drawing/2014/main" id="{BB95CEA5-329C-4A24-B0EA-14AD780ABAC0}"/>
              </a:ext>
            </a:extLst>
          </p:cNvPr>
          <p:cNvSpPr/>
          <p:nvPr/>
        </p:nvSpPr>
        <p:spPr>
          <a:xfrm>
            <a:off x="468300" y="3451025"/>
            <a:ext cx="8207400" cy="28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47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100"/>
              <a:buFont typeface="Noto Sans Symbols"/>
              <a:buChar char="✔"/>
            </a:pPr>
            <a:r>
              <a:rPr lang="es-ES" sz="20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Hardware para la implementación de terminales de punto de venta (POS). </a:t>
            </a:r>
            <a:endParaRPr sz="2000" b="0" i="0" u="none" strike="noStrike" cap="none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47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100"/>
              <a:buFont typeface="Noto Sans Symbols"/>
              <a:buChar char="✔"/>
            </a:pPr>
            <a:r>
              <a:rPr lang="es-ES" sz="20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Equipos asociados a sistemas de pago electrónico.</a:t>
            </a:r>
            <a:endParaRPr sz="2000" b="0" i="0" u="none" strike="noStrike" cap="none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47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100"/>
              <a:buFont typeface="Noto Sans Symbols"/>
              <a:buChar char="✔"/>
            </a:pPr>
            <a:r>
              <a:rPr lang="es-ES" sz="20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Equipo para control de inventario.</a:t>
            </a:r>
            <a:endParaRPr dirty="0">
              <a:solidFill>
                <a:srgbClr val="595959"/>
              </a:solidFill>
            </a:endParaRPr>
          </a:p>
          <a:p>
            <a:pPr marL="342900" marR="0" lvl="0" indent="-247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100"/>
              <a:buFont typeface="Noto Sans Symbols"/>
              <a:buChar char="✔"/>
            </a:pPr>
            <a:r>
              <a:rPr lang="es-ES" sz="20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Impresora.</a:t>
            </a:r>
            <a:endParaRPr dirty="0">
              <a:solidFill>
                <a:srgbClr val="595959"/>
              </a:solidFill>
            </a:endParaRPr>
          </a:p>
          <a:p>
            <a:pPr marL="342900" marR="0" lvl="0" indent="-247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100"/>
              <a:buFont typeface="Noto Sans Symbols"/>
              <a:buChar char="✔"/>
            </a:pPr>
            <a:r>
              <a:rPr lang="es-ES" sz="20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Otros.</a:t>
            </a:r>
            <a:endParaRPr sz="2000" b="0" i="0" u="none" strike="noStrike" cap="none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Dentro de este ítem se incluyen los gastos asociados a la instalación y puesta en marcha de los activos  (fletes, capacitación del uso del bien, etc.) </a:t>
            </a:r>
            <a:endParaRPr dirty="0">
              <a:solidFill>
                <a:srgbClr val="595959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s-E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2000" b="1" i="0" u="none" strike="noStrike" cap="none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i="0" u="none" strike="noStrike" cap="none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2000" b="1" i="0" u="none" strike="noStrike" cap="none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2000" b="1" i="0" u="none" strike="noStrike" cap="none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39;p12">
            <a:extLst>
              <a:ext uri="{FF2B5EF4-FFF2-40B4-BE49-F238E27FC236}">
                <a16:creationId xmlns:a16="http://schemas.microsoft.com/office/drawing/2014/main" id="{C2CE50B4-DB9D-4002-AF23-B6F591032744}"/>
              </a:ext>
            </a:extLst>
          </p:cNvPr>
          <p:cNvSpPr txBox="1"/>
          <p:nvPr/>
        </p:nvSpPr>
        <p:spPr>
          <a:xfrm>
            <a:off x="468300" y="1838152"/>
            <a:ext cx="61182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2. Activos Tangibles (hardware):</a:t>
            </a:r>
            <a:r>
              <a:rPr lang="es-ES" sz="20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adquisición de bienes utilizados en el proceso de producción, funcionamiento o en la venta de los bienes y servicios ofrecidos por la empresa, tales como: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326482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261;p29" descr="Imagen 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1112"/>
            <a:ext cx="9207500" cy="686911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object 2"/>
          <p:cNvSpPr/>
          <p:nvPr/>
        </p:nvSpPr>
        <p:spPr>
          <a:xfrm>
            <a:off x="1" y="-26126"/>
            <a:ext cx="2527300" cy="850900"/>
          </a:xfrm>
          <a:custGeom>
            <a:avLst/>
            <a:gdLst/>
            <a:ahLst/>
            <a:cxnLst/>
            <a:rect l="l" t="t" r="r" b="b"/>
            <a:pathLst>
              <a:path w="2287905" h="581025">
                <a:moveTo>
                  <a:pt x="0" y="580644"/>
                </a:moveTo>
                <a:lnTo>
                  <a:pt x="2287524" y="580644"/>
                </a:lnTo>
                <a:lnTo>
                  <a:pt x="2287524" y="0"/>
                </a:lnTo>
                <a:lnTo>
                  <a:pt x="0" y="0"/>
                </a:lnTo>
                <a:lnTo>
                  <a:pt x="0" y="580644"/>
                </a:lnTo>
                <a:close/>
              </a:path>
            </a:pathLst>
          </a:custGeom>
          <a:solidFill>
            <a:srgbClr val="FE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3"/>
          <p:cNvSpPr txBox="1">
            <a:spLocks noGrp="1"/>
          </p:cNvSpPr>
          <p:nvPr>
            <p:ph type="title"/>
          </p:nvPr>
        </p:nvSpPr>
        <p:spPr>
          <a:xfrm>
            <a:off x="238124" y="229870"/>
            <a:ext cx="2403476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chemeClr val="bg1"/>
                </a:solidFill>
                <a:latin typeface="+mn-lt"/>
              </a:rPr>
              <a:t>RUTA</a:t>
            </a:r>
            <a:r>
              <a:rPr sz="2400" spc="-105" dirty="0">
                <a:solidFill>
                  <a:schemeClr val="bg1"/>
                </a:solidFill>
                <a:latin typeface="+mn-lt"/>
              </a:rPr>
              <a:t> </a:t>
            </a:r>
            <a:r>
              <a:rPr sz="2400" spc="-5" dirty="0">
                <a:solidFill>
                  <a:schemeClr val="bg1"/>
                </a:solidFill>
                <a:latin typeface="+mn-lt"/>
              </a:rPr>
              <a:t>DIGITAL</a:t>
            </a:r>
            <a:endParaRPr sz="2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Google Shape;244;p13">
            <a:extLst>
              <a:ext uri="{FF2B5EF4-FFF2-40B4-BE49-F238E27FC236}">
                <a16:creationId xmlns:a16="http://schemas.microsoft.com/office/drawing/2014/main" id="{BABBBC82-CC08-410F-98D9-0659351CA38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758" b="3642"/>
          <a:stretch/>
        </p:blipFill>
        <p:spPr>
          <a:xfrm>
            <a:off x="0" y="1116900"/>
            <a:ext cx="7487227" cy="57411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46;p13">
            <a:extLst>
              <a:ext uri="{FF2B5EF4-FFF2-40B4-BE49-F238E27FC236}">
                <a16:creationId xmlns:a16="http://schemas.microsoft.com/office/drawing/2014/main" id="{87FCB6D7-9A2F-4582-B46E-67FB0AB9B275}"/>
              </a:ext>
            </a:extLst>
          </p:cNvPr>
          <p:cNvSpPr/>
          <p:nvPr/>
        </p:nvSpPr>
        <p:spPr>
          <a:xfrm>
            <a:off x="3904675" y="1345500"/>
            <a:ext cx="4023300" cy="21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889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s-ES" sz="1900" b="1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Ejemplo KIT 1</a:t>
            </a:r>
            <a:endParaRPr sz="1900" b="0" i="0" u="none" strike="noStrike" cap="none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8890" lvl="0" indent="-450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AutoNum type="arabicPeriod"/>
            </a:pPr>
            <a:r>
              <a:rPr lang="es-ES" sz="19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Sitio web</a:t>
            </a:r>
            <a:endParaRPr sz="1300" dirty="0"/>
          </a:p>
          <a:p>
            <a:pPr marL="914400" marR="8890" lvl="0" indent="-450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AutoNum type="arabicPeriod"/>
            </a:pPr>
            <a:r>
              <a:rPr lang="es-ES" sz="19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Carro de compras</a:t>
            </a:r>
            <a:endParaRPr sz="1300" dirty="0"/>
          </a:p>
          <a:p>
            <a:pPr marL="914400" marR="8890" lvl="0" indent="-450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AutoNum type="arabicPeriod"/>
            </a:pPr>
            <a:r>
              <a:rPr lang="es-ES" sz="19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Pasarela de pagos</a:t>
            </a:r>
            <a:endParaRPr sz="1300" dirty="0"/>
          </a:p>
          <a:p>
            <a:pPr marL="914400" marR="8890" lvl="0" indent="-450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AutoNum type="arabicPeriod"/>
            </a:pPr>
            <a:r>
              <a:rPr lang="es-ES" sz="19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Sistema ERP</a:t>
            </a:r>
            <a:endParaRPr sz="1300" dirty="0"/>
          </a:p>
          <a:p>
            <a:pPr marL="914400" marR="8890" lvl="0" indent="-450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AutoNum type="arabicPeriod"/>
            </a:pPr>
            <a:r>
              <a:rPr lang="es-ES" sz="19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Asesoría en marketing digital</a:t>
            </a:r>
            <a:endParaRPr sz="1900" b="0" i="0" u="none" strike="noStrike" cap="none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247;p13">
            <a:extLst>
              <a:ext uri="{FF2B5EF4-FFF2-40B4-BE49-F238E27FC236}">
                <a16:creationId xmlns:a16="http://schemas.microsoft.com/office/drawing/2014/main" id="{305C2113-C72D-414C-9BC8-E1EB00F65CC6}"/>
              </a:ext>
            </a:extLst>
          </p:cNvPr>
          <p:cNvSpPr txBox="1"/>
          <p:nvPr/>
        </p:nvSpPr>
        <p:spPr>
          <a:xfrm>
            <a:off x="2818061" y="131172"/>
            <a:ext cx="63048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5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Ejemplos de contenidos de Kit</a:t>
            </a:r>
            <a:endParaRPr sz="35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248;p13">
            <a:extLst>
              <a:ext uri="{FF2B5EF4-FFF2-40B4-BE49-F238E27FC236}">
                <a16:creationId xmlns:a16="http://schemas.microsoft.com/office/drawing/2014/main" id="{0F53D1F7-B6BE-41D5-A40D-38A2979A6C54}"/>
              </a:ext>
            </a:extLst>
          </p:cNvPr>
          <p:cNvSpPr txBox="1"/>
          <p:nvPr/>
        </p:nvSpPr>
        <p:spPr>
          <a:xfrm>
            <a:off x="4634625" y="3589225"/>
            <a:ext cx="4536000" cy="18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889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9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Ejemplo KIT 2</a:t>
            </a:r>
            <a:endParaRPr sz="1300">
              <a:solidFill>
                <a:schemeClr val="dk1"/>
              </a:solidFill>
            </a:endParaRPr>
          </a:p>
          <a:p>
            <a:pPr marL="914400" marR="8890" lvl="0" indent="-450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eriod"/>
            </a:pPr>
            <a:r>
              <a:rPr lang="es-ES" sz="19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Sitio web</a:t>
            </a:r>
            <a:endParaRPr sz="1300">
              <a:solidFill>
                <a:schemeClr val="dk1"/>
              </a:solidFill>
            </a:endParaRPr>
          </a:p>
          <a:p>
            <a:pPr marL="914400" marR="8890" lvl="0" indent="-450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eriod"/>
            </a:pPr>
            <a:r>
              <a:rPr lang="es-ES" sz="19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Carro de compras</a:t>
            </a:r>
            <a:endParaRPr sz="1300">
              <a:solidFill>
                <a:schemeClr val="dk1"/>
              </a:solidFill>
            </a:endParaRPr>
          </a:p>
          <a:p>
            <a:pPr marL="914400" marR="8890" lvl="0" indent="-450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eriod"/>
            </a:pPr>
            <a:r>
              <a:rPr lang="es-ES" sz="19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Asesoría en marketing digital</a:t>
            </a:r>
            <a:endParaRPr sz="1300">
              <a:solidFill>
                <a:schemeClr val="dk1"/>
              </a:solidFill>
            </a:endParaRPr>
          </a:p>
          <a:p>
            <a:pPr marL="914400" marR="8890" lvl="0" indent="-450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eriod"/>
            </a:pPr>
            <a:r>
              <a:rPr lang="es-ES" sz="19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Hardware (notebook, impresora)</a:t>
            </a:r>
            <a:endParaRPr sz="13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2566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261;p29" descr="Imagen 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1112"/>
            <a:ext cx="9207500" cy="686911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object 2"/>
          <p:cNvSpPr/>
          <p:nvPr/>
        </p:nvSpPr>
        <p:spPr>
          <a:xfrm>
            <a:off x="1" y="-26126"/>
            <a:ext cx="2527300" cy="850900"/>
          </a:xfrm>
          <a:custGeom>
            <a:avLst/>
            <a:gdLst/>
            <a:ahLst/>
            <a:cxnLst/>
            <a:rect l="l" t="t" r="r" b="b"/>
            <a:pathLst>
              <a:path w="2287905" h="581025">
                <a:moveTo>
                  <a:pt x="0" y="580644"/>
                </a:moveTo>
                <a:lnTo>
                  <a:pt x="2287524" y="580644"/>
                </a:lnTo>
                <a:lnTo>
                  <a:pt x="2287524" y="0"/>
                </a:lnTo>
                <a:lnTo>
                  <a:pt x="0" y="0"/>
                </a:lnTo>
                <a:lnTo>
                  <a:pt x="0" y="580644"/>
                </a:lnTo>
                <a:close/>
              </a:path>
            </a:pathLst>
          </a:custGeom>
          <a:solidFill>
            <a:srgbClr val="FE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3"/>
          <p:cNvSpPr txBox="1">
            <a:spLocks noGrp="1"/>
          </p:cNvSpPr>
          <p:nvPr>
            <p:ph type="title"/>
          </p:nvPr>
        </p:nvSpPr>
        <p:spPr>
          <a:xfrm>
            <a:off x="238124" y="229870"/>
            <a:ext cx="2403476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chemeClr val="bg1"/>
                </a:solidFill>
                <a:latin typeface="+mn-lt"/>
              </a:rPr>
              <a:t>RUTA</a:t>
            </a:r>
            <a:r>
              <a:rPr sz="2400" spc="-105" dirty="0">
                <a:solidFill>
                  <a:schemeClr val="bg1"/>
                </a:solidFill>
                <a:latin typeface="+mn-lt"/>
              </a:rPr>
              <a:t> </a:t>
            </a:r>
            <a:r>
              <a:rPr sz="2400" spc="-5" dirty="0">
                <a:solidFill>
                  <a:schemeClr val="bg1"/>
                </a:solidFill>
                <a:latin typeface="+mn-lt"/>
              </a:rPr>
              <a:t>DIGITAL</a:t>
            </a:r>
            <a:endParaRPr sz="2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C416DEB-3D92-4B0F-B621-17D1E14C93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430" r="1225" b="5458"/>
          <a:stretch/>
        </p:blipFill>
        <p:spPr>
          <a:xfrm>
            <a:off x="363894" y="979747"/>
            <a:ext cx="8780106" cy="511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49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61;p29" descr="Imagen 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1112"/>
            <a:ext cx="9207500" cy="6869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8" descr="Imagen 5"/>
          <p:cNvPicPr preferRelativeResize="0"/>
          <p:nvPr/>
        </p:nvPicPr>
        <p:blipFill rotWithShape="1">
          <a:blip r:embed="rId4">
            <a:alphaModFix/>
          </a:blip>
          <a:srcRect b="62322"/>
          <a:stretch/>
        </p:blipFill>
        <p:spPr>
          <a:xfrm>
            <a:off x="6597650" y="-42862"/>
            <a:ext cx="2081212" cy="34607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8"/>
          <p:cNvSpPr txBox="1"/>
          <p:nvPr/>
        </p:nvSpPr>
        <p:spPr>
          <a:xfrm>
            <a:off x="2832650" y="5087600"/>
            <a:ext cx="4416600" cy="7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47;p17" descr="Rectángulo 6"/>
          <p:cNvSpPr txBox="1"/>
          <p:nvPr/>
        </p:nvSpPr>
        <p:spPr>
          <a:xfrm>
            <a:off x="2832650" y="357454"/>
            <a:ext cx="4108450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>
              <a:buClr>
                <a:srgbClr val="FFFFFF"/>
              </a:buClr>
              <a:buSzPts val="3200"/>
            </a:pPr>
            <a:r>
              <a:rPr lang="en-US" sz="3200" dirty="0">
                <a:solidFill>
                  <a:srgbClr val="FFFFFF"/>
                </a:solidFill>
                <a:ea typeface="Libre Franklin"/>
                <a:cs typeface="Libre Franklin"/>
                <a:sym typeface="Libre Franklin"/>
              </a:rPr>
              <a:t>CASOS DE ÉXITO</a:t>
            </a:r>
            <a:endParaRPr dirty="0"/>
          </a:p>
        </p:txBody>
      </p:sp>
      <p:sp>
        <p:nvSpPr>
          <p:cNvPr id="9" name="object 2"/>
          <p:cNvSpPr/>
          <p:nvPr/>
        </p:nvSpPr>
        <p:spPr>
          <a:xfrm>
            <a:off x="1" y="-26126"/>
            <a:ext cx="2527300" cy="850900"/>
          </a:xfrm>
          <a:custGeom>
            <a:avLst/>
            <a:gdLst/>
            <a:ahLst/>
            <a:cxnLst/>
            <a:rect l="l" t="t" r="r" b="b"/>
            <a:pathLst>
              <a:path w="2287905" h="581025">
                <a:moveTo>
                  <a:pt x="0" y="580644"/>
                </a:moveTo>
                <a:lnTo>
                  <a:pt x="2287524" y="580644"/>
                </a:lnTo>
                <a:lnTo>
                  <a:pt x="2287524" y="0"/>
                </a:lnTo>
                <a:lnTo>
                  <a:pt x="0" y="0"/>
                </a:lnTo>
                <a:lnTo>
                  <a:pt x="0" y="580644"/>
                </a:lnTo>
                <a:close/>
              </a:path>
            </a:pathLst>
          </a:custGeom>
          <a:solidFill>
            <a:srgbClr val="FE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3"/>
          <p:cNvSpPr txBox="1">
            <a:spLocks noGrp="1"/>
          </p:cNvSpPr>
          <p:nvPr>
            <p:ph type="title"/>
          </p:nvPr>
        </p:nvSpPr>
        <p:spPr>
          <a:xfrm>
            <a:off x="238124" y="229870"/>
            <a:ext cx="2403476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chemeClr val="bg1"/>
                </a:solidFill>
                <a:latin typeface="+mn-lt"/>
              </a:rPr>
              <a:t>RUTA</a:t>
            </a:r>
            <a:r>
              <a:rPr sz="2400" spc="-105" dirty="0">
                <a:solidFill>
                  <a:schemeClr val="bg1"/>
                </a:solidFill>
                <a:latin typeface="+mn-lt"/>
              </a:rPr>
              <a:t> </a:t>
            </a:r>
            <a:r>
              <a:rPr sz="2400" spc="-5" dirty="0">
                <a:solidFill>
                  <a:schemeClr val="bg1"/>
                </a:solidFill>
                <a:latin typeface="+mn-lt"/>
              </a:rPr>
              <a:t>DIGITAL</a:t>
            </a:r>
            <a:endParaRPr sz="2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Imagen 3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9706" y="1994552"/>
            <a:ext cx="6243954" cy="3510509"/>
          </a:xfrm>
          <a:prstGeom prst="rect">
            <a:avLst/>
          </a:prstGeom>
        </p:spPr>
      </p:pic>
      <p:sp>
        <p:nvSpPr>
          <p:cNvPr id="15" name="object 9">
            <a:hlinkClick r:id="rId5"/>
          </p:cNvPr>
          <p:cNvSpPr txBox="1"/>
          <p:nvPr/>
        </p:nvSpPr>
        <p:spPr>
          <a:xfrm>
            <a:off x="452381" y="2886112"/>
            <a:ext cx="2078446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99"/>
              </a:lnSpc>
              <a:spcBef>
                <a:spcPts val="95"/>
              </a:spcBef>
            </a:pPr>
            <a:r>
              <a:rPr lang="es-ES" dirty="0" err="1">
                <a:cs typeface="Carlito"/>
                <a:hlinkClick r:id="rId5"/>
              </a:rPr>
              <a:t>Click</a:t>
            </a:r>
            <a:r>
              <a:rPr lang="es-ES" dirty="0">
                <a:cs typeface="Carlito"/>
                <a:hlinkClick r:id="rId5"/>
              </a:rPr>
              <a:t> aquí para ver el video de Cristóbal!</a:t>
            </a:r>
            <a:endParaRPr dirty="0">
              <a:cs typeface="Carlito"/>
            </a:endParaRPr>
          </a:p>
        </p:txBody>
      </p:sp>
    </p:spTree>
    <p:extLst>
      <p:ext uri="{BB962C8B-B14F-4D97-AF65-F5344CB8AC3E}">
        <p14:creationId xmlns:p14="http://schemas.microsoft.com/office/powerpoint/2010/main" val="197721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>
            <a:spLocks noGrp="1"/>
          </p:cNvSpPr>
          <p:nvPr>
            <p:ph type="body" idx="4294967295"/>
          </p:nvPr>
        </p:nvSpPr>
        <p:spPr>
          <a:xfrm>
            <a:off x="4638675" y="3976688"/>
            <a:ext cx="4505325" cy="274478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</a:pPr>
            <a:r>
              <a:rPr lang="en-US" sz="1400" dirty="0">
                <a:solidFill>
                  <a:srgbClr val="595959"/>
                </a:solidFill>
                <a:highlight>
                  <a:srgbClr val="FFFFFF"/>
                </a:highlight>
              </a:rPr>
              <a:t>El </a:t>
            </a:r>
            <a:r>
              <a:rPr lang="en-US" sz="1400" dirty="0" err="1">
                <a:solidFill>
                  <a:srgbClr val="595959"/>
                </a:solidFill>
                <a:highlight>
                  <a:srgbClr val="FFFFFF"/>
                </a:highlight>
              </a:rPr>
              <a:t>Servicio</a:t>
            </a:r>
            <a:r>
              <a:rPr lang="en-US" sz="1400" dirty="0">
                <a:solidFill>
                  <a:srgbClr val="595959"/>
                </a:solidFill>
                <a:highlight>
                  <a:srgbClr val="FFFFFF"/>
                </a:highlight>
              </a:rPr>
              <a:t> de </a:t>
            </a:r>
            <a:r>
              <a:rPr lang="en-US" sz="1400" dirty="0" err="1">
                <a:solidFill>
                  <a:srgbClr val="595959"/>
                </a:solidFill>
                <a:highlight>
                  <a:srgbClr val="FFFFFF"/>
                </a:highlight>
              </a:rPr>
              <a:t>Cooperación</a:t>
            </a:r>
            <a:r>
              <a:rPr lang="en-US" sz="1400" dirty="0">
                <a:solidFill>
                  <a:srgbClr val="595959"/>
                </a:solidFill>
                <a:highlight>
                  <a:srgbClr val="FFFFFF"/>
                </a:highlight>
              </a:rPr>
              <a:t> </a:t>
            </a:r>
            <a:r>
              <a:rPr lang="en-US" sz="1400" dirty="0" err="1">
                <a:solidFill>
                  <a:srgbClr val="595959"/>
                </a:solidFill>
                <a:highlight>
                  <a:srgbClr val="FFFFFF"/>
                </a:highlight>
              </a:rPr>
              <a:t>Técnica</a:t>
            </a:r>
            <a:r>
              <a:rPr lang="en-US" sz="1400" dirty="0">
                <a:solidFill>
                  <a:srgbClr val="595959"/>
                </a:solidFill>
                <a:highlight>
                  <a:srgbClr val="FFFFFF"/>
                </a:highlight>
              </a:rPr>
              <a:t>, Sercotec, </a:t>
            </a:r>
            <a:r>
              <a:rPr lang="en-US" sz="1400" dirty="0" err="1">
                <a:solidFill>
                  <a:srgbClr val="595959"/>
                </a:solidFill>
                <a:highlight>
                  <a:srgbClr val="FFFFFF"/>
                </a:highlight>
              </a:rPr>
              <a:t>es</a:t>
            </a:r>
            <a:r>
              <a:rPr lang="en-US" sz="1400" dirty="0">
                <a:solidFill>
                  <a:srgbClr val="595959"/>
                </a:solidFill>
                <a:highlight>
                  <a:srgbClr val="FFFFFF"/>
                </a:highlight>
              </a:rPr>
              <a:t> </a:t>
            </a:r>
            <a:r>
              <a:rPr lang="en-US" sz="1400" dirty="0" err="1">
                <a:solidFill>
                  <a:srgbClr val="595959"/>
                </a:solidFill>
                <a:highlight>
                  <a:srgbClr val="FFFFFF"/>
                </a:highlight>
              </a:rPr>
              <a:t>una</a:t>
            </a:r>
            <a:r>
              <a:rPr lang="en-US" sz="1400" dirty="0">
                <a:solidFill>
                  <a:srgbClr val="595959"/>
                </a:solidFill>
                <a:highlight>
                  <a:srgbClr val="FFFFFF"/>
                </a:highlight>
              </a:rPr>
              <a:t> </a:t>
            </a:r>
            <a:r>
              <a:rPr lang="en-US" sz="1400" dirty="0" err="1">
                <a:solidFill>
                  <a:srgbClr val="595959"/>
                </a:solidFill>
                <a:highlight>
                  <a:srgbClr val="FFFFFF"/>
                </a:highlight>
              </a:rPr>
              <a:t>corporación</a:t>
            </a:r>
            <a:r>
              <a:rPr lang="en-US" sz="1400" dirty="0">
                <a:solidFill>
                  <a:srgbClr val="595959"/>
                </a:solidFill>
                <a:highlight>
                  <a:srgbClr val="FFFFFF"/>
                </a:highlight>
              </a:rPr>
              <a:t> de derecho </a:t>
            </a:r>
            <a:r>
              <a:rPr lang="en-US" sz="1400" dirty="0" err="1">
                <a:solidFill>
                  <a:srgbClr val="595959"/>
                </a:solidFill>
                <a:highlight>
                  <a:srgbClr val="FFFFFF"/>
                </a:highlight>
              </a:rPr>
              <a:t>privado</a:t>
            </a:r>
            <a:r>
              <a:rPr lang="en-US" sz="1400" dirty="0">
                <a:solidFill>
                  <a:srgbClr val="595959"/>
                </a:solidFill>
                <a:highlight>
                  <a:srgbClr val="FFFFFF"/>
                </a:highlight>
              </a:rPr>
              <a:t>, </a:t>
            </a:r>
            <a:r>
              <a:rPr lang="en-US" sz="1400" dirty="0" err="1">
                <a:solidFill>
                  <a:srgbClr val="595959"/>
                </a:solidFill>
                <a:highlight>
                  <a:srgbClr val="FFFFFF"/>
                </a:highlight>
              </a:rPr>
              <a:t>dependiente</a:t>
            </a:r>
            <a:r>
              <a:rPr lang="en-US" sz="1400" dirty="0">
                <a:solidFill>
                  <a:srgbClr val="595959"/>
                </a:solidFill>
                <a:highlight>
                  <a:srgbClr val="FFFFFF"/>
                </a:highlight>
              </a:rPr>
              <a:t> del </a:t>
            </a:r>
            <a:r>
              <a:rPr lang="en-US" sz="1400" dirty="0" err="1">
                <a:solidFill>
                  <a:srgbClr val="595959"/>
                </a:solidFill>
                <a:highlight>
                  <a:srgbClr val="FFFFFF"/>
                </a:highlight>
              </a:rPr>
              <a:t>Ministerio</a:t>
            </a:r>
            <a:r>
              <a:rPr lang="en-US" sz="1400" dirty="0">
                <a:solidFill>
                  <a:srgbClr val="595959"/>
                </a:solidFill>
                <a:highlight>
                  <a:srgbClr val="FFFFFF"/>
                </a:highlight>
              </a:rPr>
              <a:t> de </a:t>
            </a:r>
            <a:r>
              <a:rPr lang="en-US" sz="1400" dirty="0" err="1">
                <a:solidFill>
                  <a:srgbClr val="595959"/>
                </a:solidFill>
                <a:highlight>
                  <a:srgbClr val="FFFFFF"/>
                </a:highlight>
              </a:rPr>
              <a:t>Economía</a:t>
            </a:r>
            <a:r>
              <a:rPr lang="en-US" sz="1400" dirty="0">
                <a:solidFill>
                  <a:srgbClr val="595959"/>
                </a:solidFill>
                <a:highlight>
                  <a:srgbClr val="FFFFFF"/>
                </a:highlight>
              </a:rPr>
              <a:t>, </a:t>
            </a:r>
            <a:r>
              <a:rPr lang="en-US" sz="1400" dirty="0" err="1">
                <a:solidFill>
                  <a:srgbClr val="595959"/>
                </a:solidFill>
                <a:highlight>
                  <a:srgbClr val="FFFFFF"/>
                </a:highlight>
              </a:rPr>
              <a:t>Fomento</a:t>
            </a:r>
            <a:r>
              <a:rPr lang="en-US" sz="1400" dirty="0">
                <a:solidFill>
                  <a:srgbClr val="595959"/>
                </a:solidFill>
                <a:highlight>
                  <a:srgbClr val="FFFFFF"/>
                </a:highlight>
              </a:rPr>
              <a:t> y Turismo, </a:t>
            </a:r>
            <a:r>
              <a:rPr lang="en-US" sz="1400" dirty="0" err="1">
                <a:solidFill>
                  <a:srgbClr val="595959"/>
                </a:solidFill>
                <a:highlight>
                  <a:srgbClr val="FFFFFF"/>
                </a:highlight>
              </a:rPr>
              <a:t>dedicada</a:t>
            </a:r>
            <a:r>
              <a:rPr lang="en-US" sz="1400" dirty="0">
                <a:solidFill>
                  <a:srgbClr val="595959"/>
                </a:solidFill>
                <a:highlight>
                  <a:srgbClr val="FFFFFF"/>
                </a:highlight>
              </a:rPr>
              <a:t> a </a:t>
            </a:r>
            <a:r>
              <a:rPr lang="en-US" sz="1400" dirty="0" err="1">
                <a:solidFill>
                  <a:srgbClr val="595959"/>
                </a:solidFill>
                <a:highlight>
                  <a:srgbClr val="FFFFFF"/>
                </a:highlight>
              </a:rPr>
              <a:t>apoyar</a:t>
            </a:r>
            <a:r>
              <a:rPr lang="en-US" sz="1400" dirty="0">
                <a:solidFill>
                  <a:srgbClr val="595959"/>
                </a:solidFill>
                <a:highlight>
                  <a:srgbClr val="FFFFFF"/>
                </a:highlight>
              </a:rPr>
              <a:t> a las micro y </a:t>
            </a:r>
            <a:r>
              <a:rPr lang="en-US" sz="1400" dirty="0" err="1">
                <a:solidFill>
                  <a:srgbClr val="595959"/>
                </a:solidFill>
                <a:highlight>
                  <a:srgbClr val="FFFFFF"/>
                </a:highlight>
              </a:rPr>
              <a:t>pequeñas</a:t>
            </a:r>
            <a:r>
              <a:rPr lang="en-US" sz="1400" dirty="0">
                <a:solidFill>
                  <a:srgbClr val="595959"/>
                </a:solidFill>
                <a:highlight>
                  <a:srgbClr val="FFFFFF"/>
                </a:highlight>
              </a:rPr>
              <a:t> </a:t>
            </a:r>
            <a:r>
              <a:rPr lang="en-US" sz="1400" dirty="0" err="1">
                <a:solidFill>
                  <a:srgbClr val="595959"/>
                </a:solidFill>
                <a:highlight>
                  <a:srgbClr val="FFFFFF"/>
                </a:highlight>
              </a:rPr>
              <a:t>empresas</a:t>
            </a:r>
            <a:r>
              <a:rPr lang="en-US" sz="1400" dirty="0">
                <a:solidFill>
                  <a:srgbClr val="595959"/>
                </a:solidFill>
                <a:highlight>
                  <a:srgbClr val="FFFFFF"/>
                </a:highlight>
              </a:rPr>
              <a:t> y a </a:t>
            </a:r>
            <a:r>
              <a:rPr lang="en-US" sz="1400" dirty="0" err="1">
                <a:solidFill>
                  <a:srgbClr val="595959"/>
                </a:solidFill>
                <a:highlight>
                  <a:srgbClr val="FFFFFF"/>
                </a:highlight>
              </a:rPr>
              <a:t>los</a:t>
            </a:r>
            <a:r>
              <a:rPr lang="en-US" sz="1400" dirty="0">
                <a:solidFill>
                  <a:srgbClr val="595959"/>
                </a:solidFill>
                <a:highlight>
                  <a:srgbClr val="FFFFFF"/>
                </a:highlight>
              </a:rPr>
              <a:t> </a:t>
            </a:r>
            <a:r>
              <a:rPr lang="en-US" sz="1400" dirty="0" err="1">
                <a:solidFill>
                  <a:srgbClr val="595959"/>
                </a:solidFill>
                <a:highlight>
                  <a:srgbClr val="FFFFFF"/>
                </a:highlight>
              </a:rPr>
              <a:t>emprendedores</a:t>
            </a:r>
            <a:r>
              <a:rPr lang="en-US" sz="1400" dirty="0">
                <a:solidFill>
                  <a:srgbClr val="595959"/>
                </a:solidFill>
                <a:highlight>
                  <a:srgbClr val="FFFFFF"/>
                </a:highlight>
              </a:rPr>
              <a:t> del </a:t>
            </a:r>
            <a:r>
              <a:rPr lang="en-US" sz="1400" dirty="0" err="1">
                <a:solidFill>
                  <a:srgbClr val="595959"/>
                </a:solidFill>
                <a:highlight>
                  <a:srgbClr val="FFFFFF"/>
                </a:highlight>
              </a:rPr>
              <a:t>país</a:t>
            </a:r>
            <a:r>
              <a:rPr lang="en-US" sz="1400" dirty="0">
                <a:solidFill>
                  <a:srgbClr val="595959"/>
                </a:solidFill>
                <a:highlight>
                  <a:srgbClr val="FFFFFF"/>
                </a:highlight>
              </a:rPr>
              <a:t>.</a:t>
            </a:r>
            <a:endParaRPr sz="1400" b="1" dirty="0">
              <a:solidFill>
                <a:srgbClr val="595959"/>
              </a:solidFill>
              <a:highlight>
                <a:srgbClr val="FFFFFF"/>
              </a:highlight>
            </a:endParaRPr>
          </a:p>
        </p:txBody>
      </p:sp>
      <p:sp>
        <p:nvSpPr>
          <p:cNvPr id="70" name="Google Shape;70;p14"/>
          <p:cNvSpPr txBox="1">
            <a:spLocks noGrp="1"/>
          </p:cNvSpPr>
          <p:nvPr>
            <p:ph type="body" idx="4294967295"/>
          </p:nvPr>
        </p:nvSpPr>
        <p:spPr>
          <a:xfrm>
            <a:off x="4073525" y="1592263"/>
            <a:ext cx="5070475" cy="183673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 algn="ctr">
              <a:lnSpc>
                <a:spcPct val="115000"/>
              </a:lnSpc>
              <a:spcBef>
                <a:spcPts val="0"/>
              </a:spcBef>
              <a:buSzPts val="1400"/>
              <a:buNone/>
            </a:pPr>
            <a:r>
              <a:rPr lang="en-US" sz="3600" b="1" dirty="0">
                <a:solidFill>
                  <a:srgbClr val="595959"/>
                </a:solidFill>
                <a:highlight>
                  <a:srgbClr val="FFFFFF"/>
                </a:highlight>
              </a:rPr>
              <a:t>“Le </a:t>
            </a:r>
            <a:r>
              <a:rPr lang="en-US" sz="3600" b="1" dirty="0" err="1">
                <a:solidFill>
                  <a:srgbClr val="595959"/>
                </a:solidFill>
                <a:highlight>
                  <a:srgbClr val="FFFFFF"/>
                </a:highlight>
              </a:rPr>
              <a:t>facilitamos</a:t>
            </a:r>
            <a:r>
              <a:rPr lang="en-US" sz="3600" b="1" dirty="0">
                <a:solidFill>
                  <a:srgbClr val="595959"/>
                </a:solidFill>
                <a:highlight>
                  <a:srgbClr val="FFFFFF"/>
                </a:highlight>
              </a:rPr>
              <a:t> la </a:t>
            </a:r>
            <a:r>
              <a:rPr lang="en-US" sz="3600" b="1" dirty="0" err="1">
                <a:solidFill>
                  <a:srgbClr val="595959"/>
                </a:solidFill>
                <a:highlight>
                  <a:srgbClr val="FFFFFF"/>
                </a:highlight>
              </a:rPr>
              <a:t>vida</a:t>
            </a:r>
            <a:r>
              <a:rPr lang="en-US" sz="3600" b="1" dirty="0">
                <a:solidFill>
                  <a:srgbClr val="595959"/>
                </a:solidFill>
                <a:highlight>
                  <a:srgbClr val="FFFFFF"/>
                </a:highlight>
              </a:rPr>
              <a:t> al </a:t>
            </a:r>
            <a:r>
              <a:rPr lang="en-US" sz="3600" b="1" dirty="0" err="1">
                <a:solidFill>
                  <a:srgbClr val="595959"/>
                </a:solidFill>
                <a:highlight>
                  <a:srgbClr val="FFFFFF"/>
                </a:highlight>
              </a:rPr>
              <a:t>emprendedor</a:t>
            </a:r>
            <a:r>
              <a:rPr lang="en-US" sz="3600" b="1" dirty="0">
                <a:solidFill>
                  <a:srgbClr val="595959"/>
                </a:solidFill>
                <a:highlight>
                  <a:srgbClr val="FFFFFF"/>
                </a:highlight>
              </a:rPr>
              <a:t>”</a:t>
            </a:r>
            <a:endParaRPr sz="3600" dirty="0"/>
          </a:p>
        </p:txBody>
      </p:sp>
      <p:pic>
        <p:nvPicPr>
          <p:cNvPr id="71" name="Google Shape;71;p14"/>
          <p:cNvPicPr preferRelativeResize="0"/>
          <p:nvPr/>
        </p:nvPicPr>
        <p:blipFill rotWithShape="1">
          <a:blip r:embed="rId3">
            <a:alphaModFix/>
          </a:blip>
          <a:srcRect t="25222" b="33388"/>
          <a:stretch/>
        </p:blipFill>
        <p:spPr>
          <a:xfrm>
            <a:off x="6952750" y="-101600"/>
            <a:ext cx="2298200" cy="1045167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4"/>
          <p:cNvSpPr txBox="1"/>
          <p:nvPr/>
        </p:nvSpPr>
        <p:spPr>
          <a:xfrm>
            <a:off x="7208450" y="3278900"/>
            <a:ext cx="1786800" cy="5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/>
              <a:t>Bruno </a:t>
            </a:r>
            <a:r>
              <a:rPr lang="en-US" dirty="0" err="1"/>
              <a:t>Trisotti</a:t>
            </a:r>
            <a:endParaRPr dirty="0"/>
          </a:p>
        </p:txBody>
      </p:sp>
      <p:pic>
        <p:nvPicPr>
          <p:cNvPr id="73" name="Google Shape;7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144" y="0"/>
            <a:ext cx="3931919" cy="6831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08808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" name="Google Shape;254;p14"/>
          <p:cNvGrpSpPr/>
          <p:nvPr/>
        </p:nvGrpSpPr>
        <p:grpSpPr>
          <a:xfrm>
            <a:off x="-22388" y="5568"/>
            <a:ext cx="9188774" cy="1349550"/>
            <a:chOff x="-29463" y="-8275"/>
            <a:chExt cx="9188774" cy="1349550"/>
          </a:xfrm>
        </p:grpSpPr>
        <p:sp>
          <p:nvSpPr>
            <p:cNvPr id="255" name="Google Shape;255;p14"/>
            <p:cNvSpPr/>
            <p:nvPr/>
          </p:nvSpPr>
          <p:spPr>
            <a:xfrm>
              <a:off x="-29450" y="1176875"/>
              <a:ext cx="9188700" cy="164400"/>
            </a:xfrm>
            <a:prstGeom prst="rect">
              <a:avLst/>
            </a:prstGeom>
            <a:solidFill>
              <a:srgbClr val="FFA0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56" name="Google Shape;256;p14"/>
            <p:cNvPicPr preferRelativeResize="0"/>
            <p:nvPr/>
          </p:nvPicPr>
          <p:blipFill rotWithShape="1">
            <a:blip r:embed="rId3">
              <a:alphaModFix/>
            </a:blip>
            <a:srcRect t="734" r="734"/>
            <a:stretch/>
          </p:blipFill>
          <p:spPr>
            <a:xfrm>
              <a:off x="5776038" y="-8225"/>
              <a:ext cx="1705699" cy="1185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7" name="Google Shape;257;p14"/>
            <p:cNvPicPr preferRelativeResize="0"/>
            <p:nvPr/>
          </p:nvPicPr>
          <p:blipFill rotWithShape="1">
            <a:blip r:embed="rId4">
              <a:alphaModFix/>
            </a:blip>
            <a:srcRect t="9597" r="11707" b="15886"/>
            <a:stretch/>
          </p:blipFill>
          <p:spPr>
            <a:xfrm>
              <a:off x="3788619" y="-6250"/>
              <a:ext cx="2002796" cy="11831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8" name="Google Shape;258;p1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466163" y="-8275"/>
              <a:ext cx="1693148" cy="1185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9" name="Google Shape;259;p1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29463" y="-6250"/>
              <a:ext cx="2002801" cy="11832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0" name="Google Shape;260;p1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945830" y="-6250"/>
              <a:ext cx="1872234" cy="1183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1" name="Google Shape;261;p14"/>
          <p:cNvSpPr/>
          <p:nvPr/>
        </p:nvSpPr>
        <p:spPr>
          <a:xfrm>
            <a:off x="612775" y="1557172"/>
            <a:ext cx="68484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 i="0" u="none" strike="noStrike" cap="none" dirty="0">
                <a:solidFill>
                  <a:srgbClr val="2CD0D8"/>
                </a:solidFill>
                <a:latin typeface="Arial"/>
                <a:ea typeface="Arial"/>
                <a:cs typeface="Arial"/>
                <a:sym typeface="Arial"/>
              </a:rPr>
              <a:t>Testimonios</a:t>
            </a:r>
            <a:endParaRPr sz="2800" b="1" i="0" u="none" strike="noStrike" cap="none" dirty="0">
              <a:solidFill>
                <a:srgbClr val="2CD0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2" name="Google Shape;262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02174" y="2372036"/>
            <a:ext cx="3193908" cy="2129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14">
            <a:hlinkClick r:id="rId9" action="ppaction://hlinksldjump"/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107084" y="3695243"/>
            <a:ext cx="3173195" cy="2115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12534" y="4752973"/>
            <a:ext cx="3173197" cy="1784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14">
            <a:hlinkClick r:id="rId12"/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824279" y="2674634"/>
            <a:ext cx="724330" cy="724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14">
            <a:hlinkClick r:id="rId14"/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071364" y="4836179"/>
            <a:ext cx="724330" cy="724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14">
            <a:hlinkClick r:id="rId15"/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911632" y="4111849"/>
            <a:ext cx="724330" cy="724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14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7059981" y="1544294"/>
            <a:ext cx="1533174" cy="1292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261;p29" descr="Imagen 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1112"/>
            <a:ext cx="9207500" cy="686911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bject 2"/>
          <p:cNvSpPr/>
          <p:nvPr/>
        </p:nvSpPr>
        <p:spPr>
          <a:xfrm>
            <a:off x="1" y="-26126"/>
            <a:ext cx="2527300" cy="850900"/>
          </a:xfrm>
          <a:custGeom>
            <a:avLst/>
            <a:gdLst/>
            <a:ahLst/>
            <a:cxnLst/>
            <a:rect l="l" t="t" r="r" b="b"/>
            <a:pathLst>
              <a:path w="2287905" h="581025">
                <a:moveTo>
                  <a:pt x="0" y="580644"/>
                </a:moveTo>
                <a:lnTo>
                  <a:pt x="2287524" y="580644"/>
                </a:lnTo>
                <a:lnTo>
                  <a:pt x="2287524" y="0"/>
                </a:lnTo>
                <a:lnTo>
                  <a:pt x="0" y="0"/>
                </a:lnTo>
                <a:lnTo>
                  <a:pt x="0" y="580644"/>
                </a:lnTo>
                <a:close/>
              </a:path>
            </a:pathLst>
          </a:custGeom>
          <a:solidFill>
            <a:srgbClr val="FE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8E38AFE0-8C89-4CEB-8185-26D5BF26C7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8124" y="229870"/>
            <a:ext cx="2403476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CL" sz="2400" b="0" dirty="0">
                <a:latin typeface="+mn-lt"/>
              </a:rPr>
              <a:t>REACTÍVATE</a:t>
            </a:r>
            <a:endParaRPr sz="2400" b="0" dirty="0">
              <a:latin typeface="+mn-lt"/>
            </a:endParaRPr>
          </a:p>
        </p:txBody>
      </p:sp>
      <p:pic>
        <p:nvPicPr>
          <p:cNvPr id="16" name="Google Shape;113;p3">
            <a:extLst>
              <a:ext uri="{FF2B5EF4-FFF2-40B4-BE49-F238E27FC236}">
                <a16:creationId xmlns:a16="http://schemas.microsoft.com/office/drawing/2014/main" id="{CC5DCF37-BFB3-4DB5-95E6-E8309150A98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9300" y="1665818"/>
            <a:ext cx="3665399" cy="36874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74240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261;p29" descr="Imagen 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1112"/>
            <a:ext cx="9207500" cy="686911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bject 2"/>
          <p:cNvSpPr/>
          <p:nvPr/>
        </p:nvSpPr>
        <p:spPr>
          <a:xfrm>
            <a:off x="1" y="-26126"/>
            <a:ext cx="2527300" cy="850900"/>
          </a:xfrm>
          <a:custGeom>
            <a:avLst/>
            <a:gdLst/>
            <a:ahLst/>
            <a:cxnLst/>
            <a:rect l="l" t="t" r="r" b="b"/>
            <a:pathLst>
              <a:path w="2287905" h="581025">
                <a:moveTo>
                  <a:pt x="0" y="580644"/>
                </a:moveTo>
                <a:lnTo>
                  <a:pt x="2287524" y="580644"/>
                </a:lnTo>
                <a:lnTo>
                  <a:pt x="2287524" y="0"/>
                </a:lnTo>
                <a:lnTo>
                  <a:pt x="0" y="0"/>
                </a:lnTo>
                <a:lnTo>
                  <a:pt x="0" y="580644"/>
                </a:lnTo>
                <a:close/>
              </a:path>
            </a:pathLst>
          </a:custGeom>
          <a:solidFill>
            <a:srgbClr val="FE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8E38AFE0-8C89-4CEB-8185-26D5BF26C7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8124" y="229870"/>
            <a:ext cx="2403476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CL" sz="2400" b="0" dirty="0">
                <a:latin typeface="+mn-lt"/>
              </a:rPr>
              <a:t>REACTÍVATE</a:t>
            </a:r>
            <a:endParaRPr sz="2400" b="0" dirty="0">
              <a:latin typeface="+mn-lt"/>
            </a:endParaRPr>
          </a:p>
        </p:txBody>
      </p:sp>
      <p:sp>
        <p:nvSpPr>
          <p:cNvPr id="7" name="Google Shape;97;p2">
            <a:extLst>
              <a:ext uri="{FF2B5EF4-FFF2-40B4-BE49-F238E27FC236}">
                <a16:creationId xmlns:a16="http://schemas.microsoft.com/office/drawing/2014/main" id="{B3D74420-55B5-4F9E-8215-AD4F2C8EC290}"/>
              </a:ext>
            </a:extLst>
          </p:cNvPr>
          <p:cNvSpPr txBox="1"/>
          <p:nvPr/>
        </p:nvSpPr>
        <p:spPr>
          <a:xfrm>
            <a:off x="468325" y="1900125"/>
            <a:ext cx="8207400" cy="44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255" marR="8890" lvl="0" indent="2540" algn="just" rtl="0">
              <a:lnSpc>
                <a:spcPct val="99583"/>
              </a:lnSpc>
              <a:spcBef>
                <a:spcPts val="147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0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En enero de 2020, Sercotec creó el programa </a:t>
            </a:r>
            <a:r>
              <a:rPr lang="es-ES" sz="2000" b="1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Reactívate</a:t>
            </a:r>
            <a:r>
              <a:rPr lang="es-ES" sz="20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programa que en siete versiones ha beneficiado a 29.371 empresas en todo el país. Inicialmente, su objetivo fue apoyar a las empresas afectadas por el estallido social, luego se extendió como apoyo continuo a las </a:t>
            </a:r>
            <a:r>
              <a:rPr lang="es-ES" sz="20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Mipes</a:t>
            </a:r>
            <a:r>
              <a:rPr lang="es-ES" sz="20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afectadas por la pandemia por </a:t>
            </a:r>
            <a:r>
              <a:rPr lang="es-ES" sz="20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Covid</a:t>
            </a:r>
            <a:r>
              <a:rPr lang="es-ES" sz="20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- 19.  </a:t>
            </a:r>
            <a:endParaRPr sz="200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255" marR="8890" lvl="0" indent="2540" algn="just" rtl="0">
              <a:lnSpc>
                <a:spcPct val="99583"/>
              </a:lnSpc>
              <a:spcBef>
                <a:spcPts val="147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0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Ahora Sercotec abre una nueva convocatoria </a:t>
            </a:r>
            <a:r>
              <a:rPr lang="es-ES" sz="2000" b="1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Reactívate Pyme</a:t>
            </a:r>
            <a:r>
              <a:rPr lang="es-ES" sz="20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la cual beneficiará a micro y pequeñas empresas con ventas netas mayores o iguales a 100 UF e inferiores o iguales a 25.000 UF al año, y que han sido afectadas en sus ventas en el último período. </a:t>
            </a:r>
            <a:endParaRPr sz="200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255" marR="8890" lvl="0" indent="2540" algn="just" rtl="0">
              <a:lnSpc>
                <a:spcPct val="99583"/>
              </a:lnSpc>
              <a:spcBef>
                <a:spcPts val="147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0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Es importante recordar que el 98,6 % de las empresas inscritas en Chile son Pymes, que existen más de 990.000 micro, pequeñas y medianas empresas registradas ante el Servicio de Impuestos Internos, las cuales dan empleo a más del 50% de los trabajadores del país.</a:t>
            </a:r>
            <a:endParaRPr sz="2400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98;p2">
            <a:extLst>
              <a:ext uri="{FF2B5EF4-FFF2-40B4-BE49-F238E27FC236}">
                <a16:creationId xmlns:a16="http://schemas.microsoft.com/office/drawing/2014/main" id="{DFD83E29-25C4-4F16-8D72-1C9DD2F0BD19}"/>
              </a:ext>
            </a:extLst>
          </p:cNvPr>
          <p:cNvSpPr/>
          <p:nvPr/>
        </p:nvSpPr>
        <p:spPr>
          <a:xfrm>
            <a:off x="2765424" y="178574"/>
            <a:ext cx="60699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s-ES" sz="36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Antecedentes</a:t>
            </a:r>
          </a:p>
        </p:txBody>
      </p:sp>
    </p:spTree>
    <p:extLst>
      <p:ext uri="{BB962C8B-B14F-4D97-AF65-F5344CB8AC3E}">
        <p14:creationId xmlns:p14="http://schemas.microsoft.com/office/powerpoint/2010/main" val="882826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261;p29" descr="Imagen 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1112"/>
            <a:ext cx="9207500" cy="686911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bject 2"/>
          <p:cNvSpPr/>
          <p:nvPr/>
        </p:nvSpPr>
        <p:spPr>
          <a:xfrm>
            <a:off x="1" y="-26126"/>
            <a:ext cx="2527300" cy="850900"/>
          </a:xfrm>
          <a:custGeom>
            <a:avLst/>
            <a:gdLst/>
            <a:ahLst/>
            <a:cxnLst/>
            <a:rect l="l" t="t" r="r" b="b"/>
            <a:pathLst>
              <a:path w="2287905" h="581025">
                <a:moveTo>
                  <a:pt x="0" y="580644"/>
                </a:moveTo>
                <a:lnTo>
                  <a:pt x="2287524" y="580644"/>
                </a:lnTo>
                <a:lnTo>
                  <a:pt x="2287524" y="0"/>
                </a:lnTo>
                <a:lnTo>
                  <a:pt x="0" y="0"/>
                </a:lnTo>
                <a:lnTo>
                  <a:pt x="0" y="580644"/>
                </a:lnTo>
                <a:close/>
              </a:path>
            </a:pathLst>
          </a:custGeom>
          <a:solidFill>
            <a:srgbClr val="FE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8E38AFE0-8C89-4CEB-8185-26D5BF26C7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8124" y="229870"/>
            <a:ext cx="2403476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CL" sz="2400" b="0" dirty="0">
                <a:latin typeface="+mn-lt"/>
              </a:rPr>
              <a:t>REACTÍVATE</a:t>
            </a:r>
            <a:endParaRPr sz="2400" b="0" dirty="0">
              <a:latin typeface="+mn-lt"/>
            </a:endParaRPr>
          </a:p>
        </p:txBody>
      </p:sp>
      <p:sp>
        <p:nvSpPr>
          <p:cNvPr id="13" name="Google Shape;111;p3">
            <a:extLst>
              <a:ext uri="{FF2B5EF4-FFF2-40B4-BE49-F238E27FC236}">
                <a16:creationId xmlns:a16="http://schemas.microsoft.com/office/drawing/2014/main" id="{5DB696E2-2AB5-4952-9D92-62FE7BDB2223}"/>
              </a:ext>
            </a:extLst>
          </p:cNvPr>
          <p:cNvSpPr/>
          <p:nvPr/>
        </p:nvSpPr>
        <p:spPr>
          <a:xfrm>
            <a:off x="2739300" y="233899"/>
            <a:ext cx="36654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s-ES" sz="36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¿Qué es?</a:t>
            </a:r>
            <a:endParaRPr sz="3600" b="1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12;p3">
            <a:extLst>
              <a:ext uri="{FF2B5EF4-FFF2-40B4-BE49-F238E27FC236}">
                <a16:creationId xmlns:a16="http://schemas.microsoft.com/office/drawing/2014/main" id="{49EA7BAC-F408-4871-B269-037A7425FFBE}"/>
              </a:ext>
            </a:extLst>
          </p:cNvPr>
          <p:cNvSpPr txBox="1"/>
          <p:nvPr/>
        </p:nvSpPr>
        <p:spPr>
          <a:xfrm>
            <a:off x="332900" y="1379425"/>
            <a:ext cx="8322828" cy="2762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620" marR="8890" lvl="0" indent="3175" algn="just" rtl="0">
              <a:lnSpc>
                <a:spcPct val="99583"/>
              </a:lnSpc>
              <a:spcBef>
                <a:spcPts val="14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ES" sz="2300" dirty="0">
                <a:latin typeface="Calibri"/>
                <a:ea typeface="Calibri"/>
                <a:cs typeface="Calibri"/>
                <a:sym typeface="Calibri"/>
              </a:rPr>
              <a:t>Es un beneficio que apoya a las Pymes de cualquier sector económico con un subsidio de hasta $ 4.000.000, para adquirir activos fijos y capital de trabajo para el funcionamiento del negocio. </a:t>
            </a:r>
            <a:endParaRPr sz="23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3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s-ES" sz="2300" dirty="0">
                <a:latin typeface="Calibri"/>
                <a:ea typeface="Calibri"/>
                <a:cs typeface="Calibri"/>
                <a:sym typeface="Calibri"/>
              </a:rPr>
              <a:t>Buscamos apoyar la reactivación, mejorar el potencial productivo y/o ampliar los negocios y los servicios que prestan. </a:t>
            </a:r>
            <a:endParaRPr sz="23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300" dirty="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" name="Google Shape;127;p4">
            <a:extLst>
              <a:ext uri="{FF2B5EF4-FFF2-40B4-BE49-F238E27FC236}">
                <a16:creationId xmlns:a16="http://schemas.microsoft.com/office/drawing/2014/main" id="{8854E249-D06B-442E-876B-AEE65A6CA366}"/>
              </a:ext>
            </a:extLst>
          </p:cNvPr>
          <p:cNvGrpSpPr/>
          <p:nvPr/>
        </p:nvGrpSpPr>
        <p:grpSpPr>
          <a:xfrm>
            <a:off x="-1" y="4367806"/>
            <a:ext cx="9144001" cy="1413265"/>
            <a:chOff x="0" y="5444736"/>
            <a:chExt cx="9144001" cy="1413265"/>
          </a:xfrm>
        </p:grpSpPr>
        <p:pic>
          <p:nvPicPr>
            <p:cNvPr id="16" name="Google Shape;128;p4">
              <a:extLst>
                <a:ext uri="{FF2B5EF4-FFF2-40B4-BE49-F238E27FC236}">
                  <a16:creationId xmlns:a16="http://schemas.microsoft.com/office/drawing/2014/main" id="{59B76ADE-F7E6-43CA-80F3-950C596723A2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5444750"/>
              <a:ext cx="2120402" cy="14132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129;p4">
              <a:extLst>
                <a:ext uri="{FF2B5EF4-FFF2-40B4-BE49-F238E27FC236}">
                  <a16:creationId xmlns:a16="http://schemas.microsoft.com/office/drawing/2014/main" id="{8B43DB4A-B748-47DD-910B-9A6F138498B0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891801" y="5444744"/>
              <a:ext cx="2120402" cy="1413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130;p4">
              <a:extLst>
                <a:ext uri="{FF2B5EF4-FFF2-40B4-BE49-F238E27FC236}">
                  <a16:creationId xmlns:a16="http://schemas.microsoft.com/office/drawing/2014/main" id="{4A7398D3-6C77-4B8D-B993-7F84B340B44E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748051" y="5444744"/>
              <a:ext cx="2120402" cy="1413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131;p4">
              <a:extLst>
                <a:ext uri="{FF2B5EF4-FFF2-40B4-BE49-F238E27FC236}">
                  <a16:creationId xmlns:a16="http://schemas.microsoft.com/office/drawing/2014/main" id="{3C034F96-E77D-4032-ABBC-108E7DFFC10F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794901" y="5444736"/>
              <a:ext cx="2120402" cy="14132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132;p4">
              <a:extLst>
                <a:ext uri="{FF2B5EF4-FFF2-40B4-BE49-F238E27FC236}">
                  <a16:creationId xmlns:a16="http://schemas.microsoft.com/office/drawing/2014/main" id="{B8ED92EA-36F3-4BD1-AE9F-4EBF551EBA0F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7534" t="6965" r="27118" b="4758"/>
            <a:stretch/>
          </p:blipFill>
          <p:spPr>
            <a:xfrm>
              <a:off x="7393550" y="5444750"/>
              <a:ext cx="1750451" cy="1413249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0272358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261;p29" descr="Imagen 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1112"/>
            <a:ext cx="9207500" cy="686911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bject 2"/>
          <p:cNvSpPr/>
          <p:nvPr/>
        </p:nvSpPr>
        <p:spPr>
          <a:xfrm>
            <a:off x="1" y="-26126"/>
            <a:ext cx="2527300" cy="850900"/>
          </a:xfrm>
          <a:custGeom>
            <a:avLst/>
            <a:gdLst/>
            <a:ahLst/>
            <a:cxnLst/>
            <a:rect l="l" t="t" r="r" b="b"/>
            <a:pathLst>
              <a:path w="2287905" h="581025">
                <a:moveTo>
                  <a:pt x="0" y="580644"/>
                </a:moveTo>
                <a:lnTo>
                  <a:pt x="2287524" y="580644"/>
                </a:lnTo>
                <a:lnTo>
                  <a:pt x="2287524" y="0"/>
                </a:lnTo>
                <a:lnTo>
                  <a:pt x="0" y="0"/>
                </a:lnTo>
                <a:lnTo>
                  <a:pt x="0" y="580644"/>
                </a:lnTo>
                <a:close/>
              </a:path>
            </a:pathLst>
          </a:custGeom>
          <a:solidFill>
            <a:srgbClr val="FE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8E38AFE0-8C89-4CEB-8185-26D5BF26C7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8124" y="229870"/>
            <a:ext cx="2403476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CL" sz="2400" b="0" dirty="0">
                <a:latin typeface="+mn-lt"/>
              </a:rPr>
              <a:t>REACTÍVATE</a:t>
            </a:r>
            <a:endParaRPr sz="2400" b="0" dirty="0">
              <a:latin typeface="+mn-lt"/>
            </a:endParaRPr>
          </a:p>
        </p:txBody>
      </p:sp>
      <p:sp>
        <p:nvSpPr>
          <p:cNvPr id="7" name="Google Shape;118;p4">
            <a:extLst>
              <a:ext uri="{FF2B5EF4-FFF2-40B4-BE49-F238E27FC236}">
                <a16:creationId xmlns:a16="http://schemas.microsoft.com/office/drawing/2014/main" id="{BBDAD41A-B492-4435-A38B-7876792BEF37}"/>
              </a:ext>
            </a:extLst>
          </p:cNvPr>
          <p:cNvSpPr/>
          <p:nvPr/>
        </p:nvSpPr>
        <p:spPr>
          <a:xfrm>
            <a:off x="2879723" y="222888"/>
            <a:ext cx="6741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s-ES" sz="36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¿Qué apoyo entrega?</a:t>
            </a:r>
            <a:endParaRPr sz="3600" b="1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" name="Google Shape;120;p4">
            <a:extLst>
              <a:ext uri="{FF2B5EF4-FFF2-40B4-BE49-F238E27FC236}">
                <a16:creationId xmlns:a16="http://schemas.microsoft.com/office/drawing/2014/main" id="{2F2B3A27-AE65-4CA3-B74D-FA7F87DA74E8}"/>
              </a:ext>
            </a:extLst>
          </p:cNvPr>
          <p:cNvGrpSpPr/>
          <p:nvPr/>
        </p:nvGrpSpPr>
        <p:grpSpPr>
          <a:xfrm>
            <a:off x="1212757" y="2552347"/>
            <a:ext cx="2556600" cy="2605500"/>
            <a:chOff x="3691934" y="855406"/>
            <a:chExt cx="2556600" cy="2605500"/>
          </a:xfrm>
        </p:grpSpPr>
        <p:sp>
          <p:nvSpPr>
            <p:cNvPr id="10" name="Google Shape;121;p4">
              <a:extLst>
                <a:ext uri="{FF2B5EF4-FFF2-40B4-BE49-F238E27FC236}">
                  <a16:creationId xmlns:a16="http://schemas.microsoft.com/office/drawing/2014/main" id="{78BC9A55-78C9-4639-8973-A08FD4A27F34}"/>
                </a:ext>
              </a:extLst>
            </p:cNvPr>
            <p:cNvSpPr/>
            <p:nvPr/>
          </p:nvSpPr>
          <p:spPr>
            <a:xfrm>
              <a:off x="3691934" y="855406"/>
              <a:ext cx="2556600" cy="2605500"/>
            </a:xfrm>
            <a:prstGeom prst="ellipse">
              <a:avLst/>
            </a:prstGeom>
            <a:solidFill>
              <a:srgbClr val="8ABD24"/>
            </a:solid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2;p4">
              <a:extLst>
                <a:ext uri="{FF2B5EF4-FFF2-40B4-BE49-F238E27FC236}">
                  <a16:creationId xmlns:a16="http://schemas.microsoft.com/office/drawing/2014/main" id="{C6503A0F-5E89-449D-A13C-6BE04A384548}"/>
                </a:ext>
              </a:extLst>
            </p:cNvPr>
            <p:cNvSpPr txBox="1"/>
            <p:nvPr/>
          </p:nvSpPr>
          <p:spPr>
            <a:xfrm>
              <a:off x="4066320" y="1236980"/>
              <a:ext cx="1807800" cy="1842300"/>
            </a:xfrm>
            <a:prstGeom prst="rect">
              <a:avLst/>
            </a:prstGeom>
            <a:solidFill>
              <a:srgbClr val="8ABD24"/>
            </a:solidFill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Calibri"/>
                <a:buNone/>
              </a:pPr>
              <a:r>
                <a:rPr lang="es-ES" sz="2400" b="1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Aporte subsidio Sercotec</a:t>
              </a:r>
              <a:endParaRPr sz="24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Calibri"/>
                <a:buNone/>
              </a:pPr>
              <a:r>
                <a:rPr lang="es-ES" sz="2400" b="1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hasta  $4.000.000</a:t>
              </a:r>
              <a:endParaRPr sz="24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Calibri"/>
                <a:buNone/>
              </a:pPr>
              <a:endParaRPr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" name="Google Shape;123;p4">
            <a:extLst>
              <a:ext uri="{FF2B5EF4-FFF2-40B4-BE49-F238E27FC236}">
                <a16:creationId xmlns:a16="http://schemas.microsoft.com/office/drawing/2014/main" id="{208F28FB-73FB-4146-A833-628D929B8F80}"/>
              </a:ext>
            </a:extLst>
          </p:cNvPr>
          <p:cNvGrpSpPr/>
          <p:nvPr/>
        </p:nvGrpSpPr>
        <p:grpSpPr>
          <a:xfrm>
            <a:off x="5226382" y="2552347"/>
            <a:ext cx="2556600" cy="2605500"/>
            <a:chOff x="3691934" y="855406"/>
            <a:chExt cx="2556600" cy="2605500"/>
          </a:xfrm>
        </p:grpSpPr>
        <p:sp>
          <p:nvSpPr>
            <p:cNvPr id="13" name="Google Shape;124;p4">
              <a:extLst>
                <a:ext uri="{FF2B5EF4-FFF2-40B4-BE49-F238E27FC236}">
                  <a16:creationId xmlns:a16="http://schemas.microsoft.com/office/drawing/2014/main" id="{ECAAAB93-3439-4D13-B05E-01EDC7655F64}"/>
                </a:ext>
              </a:extLst>
            </p:cNvPr>
            <p:cNvSpPr/>
            <p:nvPr/>
          </p:nvSpPr>
          <p:spPr>
            <a:xfrm>
              <a:off x="3691934" y="855406"/>
              <a:ext cx="2556600" cy="2605500"/>
            </a:xfrm>
            <a:prstGeom prst="ellipse">
              <a:avLst/>
            </a:prstGeom>
            <a:solidFill>
              <a:srgbClr val="54C8E8"/>
            </a:solid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5;p4">
              <a:extLst>
                <a:ext uri="{FF2B5EF4-FFF2-40B4-BE49-F238E27FC236}">
                  <a16:creationId xmlns:a16="http://schemas.microsoft.com/office/drawing/2014/main" id="{4FB1F893-6FE8-4F32-8A7D-8126CEA93B88}"/>
                </a:ext>
              </a:extLst>
            </p:cNvPr>
            <p:cNvSpPr txBox="1"/>
            <p:nvPr/>
          </p:nvSpPr>
          <p:spPr>
            <a:xfrm>
              <a:off x="4066320" y="1236980"/>
              <a:ext cx="1807800" cy="1842300"/>
            </a:xfrm>
            <a:prstGeom prst="rect">
              <a:avLst/>
            </a:prstGeom>
            <a:solidFill>
              <a:srgbClr val="54C8E8"/>
            </a:solidFill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Calibri"/>
                <a:buNone/>
              </a:pPr>
              <a:r>
                <a:rPr lang="es-ES" sz="24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Aporte empresario/a </a:t>
              </a:r>
              <a:endParaRPr sz="2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Calibri"/>
                <a:buNone/>
              </a:pPr>
              <a:r>
                <a:rPr lang="es-ES" sz="24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20%</a:t>
              </a:r>
              <a:endParaRPr sz="2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" name="Google Shape;126;p4">
            <a:extLst>
              <a:ext uri="{FF2B5EF4-FFF2-40B4-BE49-F238E27FC236}">
                <a16:creationId xmlns:a16="http://schemas.microsoft.com/office/drawing/2014/main" id="{7E76BFF9-CED9-41CB-AC10-5375C3E99306}"/>
              </a:ext>
            </a:extLst>
          </p:cNvPr>
          <p:cNvSpPr/>
          <p:nvPr/>
        </p:nvSpPr>
        <p:spPr>
          <a:xfrm>
            <a:off x="4248993" y="3472355"/>
            <a:ext cx="633900" cy="653100"/>
          </a:xfrm>
          <a:prstGeom prst="mathPlus">
            <a:avLst>
              <a:gd name="adj1" fmla="val 23520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78692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261;p29" descr="Imagen 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1112"/>
            <a:ext cx="9207500" cy="686911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bject 2"/>
          <p:cNvSpPr/>
          <p:nvPr/>
        </p:nvSpPr>
        <p:spPr>
          <a:xfrm>
            <a:off x="1" y="-26126"/>
            <a:ext cx="2527300" cy="850900"/>
          </a:xfrm>
          <a:custGeom>
            <a:avLst/>
            <a:gdLst/>
            <a:ahLst/>
            <a:cxnLst/>
            <a:rect l="l" t="t" r="r" b="b"/>
            <a:pathLst>
              <a:path w="2287905" h="581025">
                <a:moveTo>
                  <a:pt x="0" y="580644"/>
                </a:moveTo>
                <a:lnTo>
                  <a:pt x="2287524" y="580644"/>
                </a:lnTo>
                <a:lnTo>
                  <a:pt x="2287524" y="0"/>
                </a:lnTo>
                <a:lnTo>
                  <a:pt x="0" y="0"/>
                </a:lnTo>
                <a:lnTo>
                  <a:pt x="0" y="580644"/>
                </a:lnTo>
                <a:close/>
              </a:path>
            </a:pathLst>
          </a:custGeom>
          <a:solidFill>
            <a:srgbClr val="FE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8E38AFE0-8C89-4CEB-8185-26D5BF26C7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8124" y="229870"/>
            <a:ext cx="2403476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CL" sz="2400" b="0" dirty="0">
                <a:latin typeface="+mn-lt"/>
              </a:rPr>
              <a:t>REACTÍVATE</a:t>
            </a:r>
            <a:endParaRPr sz="2400" b="0" dirty="0">
              <a:latin typeface="+mn-lt"/>
            </a:endParaRPr>
          </a:p>
        </p:txBody>
      </p:sp>
      <p:sp>
        <p:nvSpPr>
          <p:cNvPr id="7" name="Google Shape;118;p4">
            <a:extLst>
              <a:ext uri="{FF2B5EF4-FFF2-40B4-BE49-F238E27FC236}">
                <a16:creationId xmlns:a16="http://schemas.microsoft.com/office/drawing/2014/main" id="{BBDAD41A-B492-4435-A38B-7876792BEF37}"/>
              </a:ext>
            </a:extLst>
          </p:cNvPr>
          <p:cNvSpPr/>
          <p:nvPr/>
        </p:nvSpPr>
        <p:spPr>
          <a:xfrm>
            <a:off x="2879723" y="222888"/>
            <a:ext cx="6741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s-ES" sz="36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Constitución  del </a:t>
            </a:r>
            <a:r>
              <a:rPr lang="es-ES" sz="36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s-ES" sz="36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porte</a:t>
            </a:r>
            <a:endParaRPr sz="3600" b="1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" name="Google Shape;138;gd446eb6b7a_0_19">
            <a:extLst>
              <a:ext uri="{FF2B5EF4-FFF2-40B4-BE49-F238E27FC236}">
                <a16:creationId xmlns:a16="http://schemas.microsoft.com/office/drawing/2014/main" id="{53D0F705-824F-425A-BE6D-94AF7FB66295}"/>
              </a:ext>
            </a:extLst>
          </p:cNvPr>
          <p:cNvGrpSpPr/>
          <p:nvPr/>
        </p:nvGrpSpPr>
        <p:grpSpPr>
          <a:xfrm>
            <a:off x="138232" y="2464131"/>
            <a:ext cx="2378405" cy="2330620"/>
            <a:chOff x="3691934" y="855406"/>
            <a:chExt cx="2556600" cy="2605500"/>
          </a:xfrm>
        </p:grpSpPr>
        <p:sp>
          <p:nvSpPr>
            <p:cNvPr id="21" name="Google Shape;139;gd446eb6b7a_0_19">
              <a:extLst>
                <a:ext uri="{FF2B5EF4-FFF2-40B4-BE49-F238E27FC236}">
                  <a16:creationId xmlns:a16="http://schemas.microsoft.com/office/drawing/2014/main" id="{73C34C59-2547-4404-96F0-63FD1969A585}"/>
                </a:ext>
              </a:extLst>
            </p:cNvPr>
            <p:cNvSpPr/>
            <p:nvPr/>
          </p:nvSpPr>
          <p:spPr>
            <a:xfrm>
              <a:off x="3691934" y="855406"/>
              <a:ext cx="2556600" cy="2605500"/>
            </a:xfrm>
            <a:prstGeom prst="ellipse">
              <a:avLst/>
            </a:prstGeom>
            <a:solidFill>
              <a:srgbClr val="54C8E8"/>
            </a:solid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140;gd446eb6b7a_0_19">
              <a:extLst>
                <a:ext uri="{FF2B5EF4-FFF2-40B4-BE49-F238E27FC236}">
                  <a16:creationId xmlns:a16="http://schemas.microsoft.com/office/drawing/2014/main" id="{4D34DCA0-B5F0-4EB3-B216-04533A9F9EFB}"/>
                </a:ext>
              </a:extLst>
            </p:cNvPr>
            <p:cNvSpPr txBox="1"/>
            <p:nvPr/>
          </p:nvSpPr>
          <p:spPr>
            <a:xfrm>
              <a:off x="4046758" y="1253694"/>
              <a:ext cx="1821600" cy="1746600"/>
            </a:xfrm>
            <a:prstGeom prst="rect">
              <a:avLst/>
            </a:prstGeom>
            <a:solidFill>
              <a:srgbClr val="54C8E8"/>
            </a:solidFill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Calibri"/>
                <a:buNone/>
              </a:pPr>
              <a:r>
                <a:rPr lang="es-ES" sz="2200" b="1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Aporte empresario</a:t>
              </a:r>
              <a:r>
                <a:rPr lang="es-ES" sz="2200" b="1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/a</a:t>
              </a:r>
              <a:endParaRPr sz="22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Calibri"/>
                <a:buNone/>
              </a:pPr>
              <a:r>
                <a:rPr lang="es-ES" sz="2200" b="1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20%</a:t>
              </a:r>
              <a:endParaRPr sz="22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Calibri"/>
                <a:buNone/>
              </a:pPr>
              <a:endParaRPr sz="24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" name="Google Shape;148;gd446eb6b7a_0_19">
            <a:extLst>
              <a:ext uri="{FF2B5EF4-FFF2-40B4-BE49-F238E27FC236}">
                <a16:creationId xmlns:a16="http://schemas.microsoft.com/office/drawing/2014/main" id="{E4A8FA40-BEA5-4E5A-B474-331D1AC6BF66}"/>
              </a:ext>
            </a:extLst>
          </p:cNvPr>
          <p:cNvSpPr txBox="1"/>
          <p:nvPr/>
        </p:nvSpPr>
        <p:spPr>
          <a:xfrm>
            <a:off x="2516800" y="1547100"/>
            <a:ext cx="6973200" cy="49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Existen tres mecanismos para enterar este aporte:</a:t>
            </a:r>
            <a:endParaRPr sz="24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1.- 100% en efectivo</a:t>
            </a:r>
            <a:endParaRPr sz="2400" b="1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2.- Parte en efectivo y parte en gastos retroactivos</a:t>
            </a:r>
            <a:endParaRPr sz="2400" b="1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3.- 100% en gastos retroactivos</a:t>
            </a:r>
            <a:endParaRPr sz="2400" b="1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65682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261;p29" descr="Imagen 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1112"/>
            <a:ext cx="9207500" cy="686911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bject 2"/>
          <p:cNvSpPr/>
          <p:nvPr/>
        </p:nvSpPr>
        <p:spPr>
          <a:xfrm>
            <a:off x="1" y="-26126"/>
            <a:ext cx="2527300" cy="850900"/>
          </a:xfrm>
          <a:custGeom>
            <a:avLst/>
            <a:gdLst/>
            <a:ahLst/>
            <a:cxnLst/>
            <a:rect l="l" t="t" r="r" b="b"/>
            <a:pathLst>
              <a:path w="2287905" h="581025">
                <a:moveTo>
                  <a:pt x="0" y="580644"/>
                </a:moveTo>
                <a:lnTo>
                  <a:pt x="2287524" y="580644"/>
                </a:lnTo>
                <a:lnTo>
                  <a:pt x="2287524" y="0"/>
                </a:lnTo>
                <a:lnTo>
                  <a:pt x="0" y="0"/>
                </a:lnTo>
                <a:lnTo>
                  <a:pt x="0" y="580644"/>
                </a:lnTo>
                <a:close/>
              </a:path>
            </a:pathLst>
          </a:custGeom>
          <a:solidFill>
            <a:srgbClr val="FE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8E38AFE0-8C89-4CEB-8185-26D5BF26C7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8124" y="229870"/>
            <a:ext cx="2403476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CL" sz="2400" b="0" dirty="0">
                <a:latin typeface="+mn-lt"/>
              </a:rPr>
              <a:t>REACTÍVATE</a:t>
            </a:r>
            <a:endParaRPr sz="2400" b="0" dirty="0">
              <a:latin typeface="+mn-lt"/>
            </a:endParaRPr>
          </a:p>
        </p:txBody>
      </p:sp>
      <p:sp>
        <p:nvSpPr>
          <p:cNvPr id="7" name="Google Shape;118;p4">
            <a:extLst>
              <a:ext uri="{FF2B5EF4-FFF2-40B4-BE49-F238E27FC236}">
                <a16:creationId xmlns:a16="http://schemas.microsoft.com/office/drawing/2014/main" id="{BBDAD41A-B492-4435-A38B-7876792BEF37}"/>
              </a:ext>
            </a:extLst>
          </p:cNvPr>
          <p:cNvSpPr/>
          <p:nvPr/>
        </p:nvSpPr>
        <p:spPr>
          <a:xfrm>
            <a:off x="2879723" y="222888"/>
            <a:ext cx="6741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s-ES" sz="36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Gastos retroactivos</a:t>
            </a:r>
            <a:endParaRPr sz="3600" b="1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61;gd446eb6b7a_0_33">
            <a:extLst>
              <a:ext uri="{FF2B5EF4-FFF2-40B4-BE49-F238E27FC236}">
                <a16:creationId xmlns:a16="http://schemas.microsoft.com/office/drawing/2014/main" id="{FEA72F01-F975-40D1-9753-25C398D150EF}"/>
              </a:ext>
            </a:extLst>
          </p:cNvPr>
          <p:cNvSpPr txBox="1"/>
          <p:nvPr/>
        </p:nvSpPr>
        <p:spPr>
          <a:xfrm>
            <a:off x="468325" y="2363059"/>
            <a:ext cx="8124900" cy="3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Comprobantes de pagos de gastos realizados con posterioridad al 18 de marzo de 2020 en ítems como: sueldos, arriendo, compras de maquinarias, cuotas de créditos, pago de deudas laborales, entre otros descritos en las bases de la convocatoria.</a:t>
            </a:r>
            <a:endParaRPr sz="20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>
                <a:solidFill>
                  <a:srgbClr val="8ABD24"/>
                </a:solidFill>
                <a:latin typeface="Calibri"/>
                <a:ea typeface="Calibri"/>
                <a:cs typeface="Calibri"/>
                <a:sym typeface="Calibri"/>
              </a:rPr>
              <a:t>Ejemplo de aporte mixto (Efectivo +  Gasto Retroactivo)</a:t>
            </a:r>
            <a:endParaRPr sz="2000" b="1">
              <a:solidFill>
                <a:srgbClr val="8ABD2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Si la persona ingresa $400.000 con gastos antiguos (retroactivos) y quiere pagar una maquina que cuesta $400.000, en los dos meses que tiene para ejecutar, esa plata la puede poner como aporte y se contempla al momento de formalizar.</a:t>
            </a:r>
            <a:endParaRPr sz="20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62;gd446eb6b7a_0_33">
            <a:extLst>
              <a:ext uri="{FF2B5EF4-FFF2-40B4-BE49-F238E27FC236}">
                <a16:creationId xmlns:a16="http://schemas.microsoft.com/office/drawing/2014/main" id="{AE5D31A3-8B15-421F-A6A8-EDB60B7A4693}"/>
              </a:ext>
            </a:extLst>
          </p:cNvPr>
          <p:cNvSpPr txBox="1"/>
          <p:nvPr/>
        </p:nvSpPr>
        <p:spPr>
          <a:xfrm>
            <a:off x="468325" y="1947359"/>
            <a:ext cx="7377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¿Qué se considera como gastos retroactivos?</a:t>
            </a:r>
            <a:endParaRPr sz="24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77126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261;p29" descr="Imagen 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1112"/>
            <a:ext cx="9207500" cy="686911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bject 2"/>
          <p:cNvSpPr/>
          <p:nvPr/>
        </p:nvSpPr>
        <p:spPr>
          <a:xfrm>
            <a:off x="1" y="-26126"/>
            <a:ext cx="2527300" cy="850900"/>
          </a:xfrm>
          <a:custGeom>
            <a:avLst/>
            <a:gdLst/>
            <a:ahLst/>
            <a:cxnLst/>
            <a:rect l="l" t="t" r="r" b="b"/>
            <a:pathLst>
              <a:path w="2287905" h="581025">
                <a:moveTo>
                  <a:pt x="0" y="580644"/>
                </a:moveTo>
                <a:lnTo>
                  <a:pt x="2287524" y="580644"/>
                </a:lnTo>
                <a:lnTo>
                  <a:pt x="2287524" y="0"/>
                </a:lnTo>
                <a:lnTo>
                  <a:pt x="0" y="0"/>
                </a:lnTo>
                <a:lnTo>
                  <a:pt x="0" y="580644"/>
                </a:lnTo>
                <a:close/>
              </a:path>
            </a:pathLst>
          </a:custGeom>
          <a:solidFill>
            <a:srgbClr val="FE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8E38AFE0-8C89-4CEB-8185-26D5BF26C7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8124" y="229870"/>
            <a:ext cx="2403476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CL" sz="2400" b="0" dirty="0">
                <a:latin typeface="+mn-lt"/>
              </a:rPr>
              <a:t>REACTÍVATE</a:t>
            </a:r>
            <a:endParaRPr sz="2400" b="0" dirty="0">
              <a:latin typeface="+mn-lt"/>
            </a:endParaRPr>
          </a:p>
        </p:txBody>
      </p:sp>
      <p:sp>
        <p:nvSpPr>
          <p:cNvPr id="7" name="Google Shape;195;p9">
            <a:extLst>
              <a:ext uri="{FF2B5EF4-FFF2-40B4-BE49-F238E27FC236}">
                <a16:creationId xmlns:a16="http://schemas.microsoft.com/office/drawing/2014/main" id="{EBA7F055-ECFB-44AF-917F-A2BB1741C1FB}"/>
              </a:ext>
            </a:extLst>
          </p:cNvPr>
          <p:cNvSpPr txBox="1"/>
          <p:nvPr/>
        </p:nvSpPr>
        <p:spPr>
          <a:xfrm>
            <a:off x="223150" y="1912500"/>
            <a:ext cx="89208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619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F3F3F"/>
              </a:buClr>
              <a:buSzPts val="2100"/>
              <a:buFont typeface="Calibri"/>
              <a:buAutoNum type="arabicPeriod"/>
            </a:pPr>
            <a:r>
              <a:rPr lang="es-ES" sz="2100" dirty="0">
                <a:solidFill>
                  <a:srgbClr val="3F3F3F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Ser micro y pequeñas empresas con inicio de actividades en primera categoría ante el Servicio de Impuestos Internos, hasta el 30 de junio de 2019 o </a:t>
            </a:r>
            <a:r>
              <a:rPr lang="es-ES" sz="21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31 de julio de 2019 y</a:t>
            </a:r>
            <a:r>
              <a:rPr lang="es-ES" sz="2100" dirty="0">
                <a:solidFill>
                  <a:srgbClr val="3F3F3F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estar vigente al inicio de esta convocatoria.</a:t>
            </a:r>
            <a:endParaRPr sz="2100" dirty="0">
              <a:solidFill>
                <a:srgbClr val="3F3F3F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19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F3F3F"/>
              </a:buClr>
              <a:buSzPts val="2100"/>
              <a:buFont typeface="Calibri"/>
              <a:buAutoNum type="arabicPeriod"/>
            </a:pPr>
            <a:r>
              <a:rPr lang="es-ES" sz="2100" dirty="0" smtClean="0">
                <a:solidFill>
                  <a:srgbClr val="3F3F3F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Registrar </a:t>
            </a:r>
            <a:r>
              <a:rPr lang="es-ES" sz="2100" dirty="0">
                <a:solidFill>
                  <a:srgbClr val="3F3F3F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ventas netas mayores o iguales a 100 UF e inferiores o iguales a 25.000 UF, desde febrero 2020 a enero 2021.</a:t>
            </a:r>
            <a:endParaRPr sz="2100" dirty="0">
              <a:solidFill>
                <a:srgbClr val="3F3F3F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100"/>
              <a:buFont typeface="Calibri"/>
              <a:buAutoNum type="arabicPeriod"/>
            </a:pPr>
            <a:r>
              <a:rPr lang="es-ES" sz="2100" dirty="0" smtClean="0">
                <a:solidFill>
                  <a:srgbClr val="3F3F3F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Haber </a:t>
            </a:r>
            <a:r>
              <a:rPr lang="es-ES" sz="2100" dirty="0">
                <a:solidFill>
                  <a:srgbClr val="3F3F3F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disminuido las ventas producto de la crisis sanitaria por Covid-19, comparando los períodos escogidos por su región: </a:t>
            </a:r>
            <a:endParaRPr sz="2100" dirty="0">
              <a:solidFill>
                <a:srgbClr val="3F3F3F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-ES" sz="2000" dirty="0">
                <a:solidFill>
                  <a:srgbClr val="3F3F3F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      Opción 1: Julio-agosto-septiembre 2019 / julio-agosto-septiembre </a:t>
            </a:r>
            <a:r>
              <a:rPr lang="es-ES" sz="2000" dirty="0" smtClean="0">
                <a:solidFill>
                  <a:srgbClr val="3F3F3F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2020 (Arica, 	Antofagasta, </a:t>
            </a:r>
            <a:r>
              <a:rPr lang="es-ES" sz="2000" dirty="0" err="1" smtClean="0">
                <a:solidFill>
                  <a:srgbClr val="3F3F3F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Mereopolitana</a:t>
            </a:r>
            <a:r>
              <a:rPr lang="es-ES" sz="2000" dirty="0" smtClean="0">
                <a:solidFill>
                  <a:srgbClr val="3F3F3F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, Biobío y La Araucanía)</a:t>
            </a:r>
            <a:endParaRPr sz="2000" dirty="0">
              <a:solidFill>
                <a:srgbClr val="3F3F3F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000" dirty="0">
                <a:solidFill>
                  <a:srgbClr val="3F3F3F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      Opción 2:  Agosto-septiembre-octubre 2019 / agosto-septiembre-octubre </a:t>
            </a:r>
            <a:r>
              <a:rPr lang="es-ES" sz="2000" smtClean="0">
                <a:solidFill>
                  <a:srgbClr val="3F3F3F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2020 	(</a:t>
            </a:r>
            <a:r>
              <a:rPr lang="es-ES" sz="2000" dirty="0" smtClean="0">
                <a:solidFill>
                  <a:srgbClr val="3F3F3F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Tarapacá, Atacama, Coquimbo, Valparaíso, O’Higgins, Maule, Ñuble, Los Ríos</a:t>
            </a:r>
            <a:r>
              <a:rPr lang="es-ES" sz="2000" smtClean="0">
                <a:solidFill>
                  <a:srgbClr val="3F3F3F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, 	Los </a:t>
            </a:r>
            <a:r>
              <a:rPr lang="es-ES" sz="2000" dirty="0" smtClean="0">
                <a:solidFill>
                  <a:srgbClr val="3F3F3F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Lagos, Aysén </a:t>
            </a:r>
            <a:r>
              <a:rPr lang="es-ES" sz="2000" smtClean="0">
                <a:solidFill>
                  <a:srgbClr val="3F3F3F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y Magallanes). </a:t>
            </a:r>
            <a:endParaRPr sz="2000" b="0" i="0" u="none" strike="noStrike" cap="none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96;p9">
            <a:extLst>
              <a:ext uri="{FF2B5EF4-FFF2-40B4-BE49-F238E27FC236}">
                <a16:creationId xmlns:a16="http://schemas.microsoft.com/office/drawing/2014/main" id="{055621E0-6051-432B-8503-44837C406E24}"/>
              </a:ext>
            </a:extLst>
          </p:cNvPr>
          <p:cNvSpPr/>
          <p:nvPr/>
        </p:nvSpPr>
        <p:spPr>
          <a:xfrm>
            <a:off x="2600049" y="34561"/>
            <a:ext cx="639303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s-E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Principales r</a:t>
            </a:r>
            <a:r>
              <a:rPr lang="es-ES" sz="3600" b="1" i="0" u="none" strike="noStrike" cap="none" dirty="0">
                <a:solidFill>
                  <a:srgbClr val="FFFF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equisitos para postular:</a:t>
            </a:r>
            <a:endParaRPr sz="3600" b="1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84808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261;p29" descr="Imagen 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1112"/>
            <a:ext cx="9207500" cy="686911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bject 2"/>
          <p:cNvSpPr/>
          <p:nvPr/>
        </p:nvSpPr>
        <p:spPr>
          <a:xfrm>
            <a:off x="1" y="-26126"/>
            <a:ext cx="2527300" cy="850900"/>
          </a:xfrm>
          <a:custGeom>
            <a:avLst/>
            <a:gdLst/>
            <a:ahLst/>
            <a:cxnLst/>
            <a:rect l="l" t="t" r="r" b="b"/>
            <a:pathLst>
              <a:path w="2287905" h="581025">
                <a:moveTo>
                  <a:pt x="0" y="580644"/>
                </a:moveTo>
                <a:lnTo>
                  <a:pt x="2287524" y="580644"/>
                </a:lnTo>
                <a:lnTo>
                  <a:pt x="2287524" y="0"/>
                </a:lnTo>
                <a:lnTo>
                  <a:pt x="0" y="0"/>
                </a:lnTo>
                <a:lnTo>
                  <a:pt x="0" y="580644"/>
                </a:lnTo>
                <a:close/>
              </a:path>
            </a:pathLst>
          </a:custGeom>
          <a:solidFill>
            <a:srgbClr val="FE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8E38AFE0-8C89-4CEB-8185-26D5BF26C7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8124" y="229870"/>
            <a:ext cx="2403476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CL" sz="2400" b="0" dirty="0">
                <a:latin typeface="+mn-lt"/>
              </a:rPr>
              <a:t>REACTÍVATE</a:t>
            </a:r>
            <a:endParaRPr sz="2400" b="0" dirty="0">
              <a:latin typeface="+mn-lt"/>
            </a:endParaRPr>
          </a:p>
        </p:txBody>
      </p:sp>
      <p:sp>
        <p:nvSpPr>
          <p:cNvPr id="7" name="Google Shape;171;p5">
            <a:extLst>
              <a:ext uri="{FF2B5EF4-FFF2-40B4-BE49-F238E27FC236}">
                <a16:creationId xmlns:a16="http://schemas.microsoft.com/office/drawing/2014/main" id="{457EBD07-BFE7-44D6-A608-B8296082433F}"/>
              </a:ext>
            </a:extLst>
          </p:cNvPr>
          <p:cNvSpPr/>
          <p:nvPr/>
        </p:nvSpPr>
        <p:spPr>
          <a:xfrm>
            <a:off x="5407077" y="-26126"/>
            <a:ext cx="4056300" cy="68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620" marR="8890" lvl="0" indent="-508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200" b="1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620" marR="8890" lvl="0" indent="-508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200" b="1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620" marR="8890" lvl="0" indent="-508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200" b="1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620" marR="8890" lvl="0" indent="-508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ES" sz="2300" b="1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Activos Fijos:</a:t>
            </a:r>
            <a:endParaRPr sz="2300" b="1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620" marR="8890" lvl="0" indent="-508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300" b="1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74650" algn="l" rtl="0">
              <a:lnSpc>
                <a:spcPct val="150000"/>
              </a:lnSpc>
              <a:spcBef>
                <a:spcPts val="1595"/>
              </a:spcBef>
              <a:spcAft>
                <a:spcPts val="0"/>
              </a:spcAft>
              <a:buClr>
                <a:srgbClr val="3F3F3F"/>
              </a:buClr>
              <a:buSzPts val="2300"/>
              <a:buFont typeface="Calibri"/>
              <a:buChar char="✓"/>
            </a:pPr>
            <a:r>
              <a:rPr lang="es-ES" sz="23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Maquinarias</a:t>
            </a:r>
            <a:endParaRPr sz="230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746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300"/>
              <a:buFont typeface="Calibri"/>
              <a:buChar char="✓"/>
            </a:pPr>
            <a:r>
              <a:rPr lang="es-ES" sz="23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Equipos</a:t>
            </a:r>
            <a:endParaRPr sz="230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746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300"/>
              <a:buFont typeface="Calibri"/>
              <a:buChar char="✓"/>
            </a:pPr>
            <a:r>
              <a:rPr lang="es-ES" sz="23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Herramientas</a:t>
            </a:r>
            <a:endParaRPr sz="230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300"/>
              <a:buFont typeface="Calibri"/>
              <a:buChar char="✓"/>
            </a:pPr>
            <a:r>
              <a:rPr lang="es-ES" sz="23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Mobiliario, su respectivo servicio de instalación y puesta en marcha.</a:t>
            </a:r>
            <a:endParaRPr sz="230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889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83;gcc05057003_1_12">
            <a:extLst>
              <a:ext uri="{FF2B5EF4-FFF2-40B4-BE49-F238E27FC236}">
                <a16:creationId xmlns:a16="http://schemas.microsoft.com/office/drawing/2014/main" id="{203C1EB6-0444-4748-A18C-84D62668119B}"/>
              </a:ext>
            </a:extLst>
          </p:cNvPr>
          <p:cNvSpPr/>
          <p:nvPr/>
        </p:nvSpPr>
        <p:spPr>
          <a:xfrm>
            <a:off x="353465" y="1068599"/>
            <a:ext cx="4844400" cy="6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s-ES" sz="2300" b="1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Capital de Trabajo:</a:t>
            </a:r>
            <a:endParaRPr sz="2300" b="1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1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100"/>
              <a:buFont typeface="Calibri"/>
              <a:buChar char="✓"/>
            </a:pPr>
            <a:r>
              <a:rPr lang="es-ES" sz="21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Materias primas y materiales.</a:t>
            </a:r>
            <a:endParaRPr sz="210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100"/>
              <a:buFont typeface="Calibri"/>
              <a:buChar char="✓"/>
            </a:pPr>
            <a:r>
              <a:rPr lang="es-ES" sz="21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Mercadería</a:t>
            </a:r>
            <a:endParaRPr sz="210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100"/>
              <a:buFont typeface="Calibri"/>
              <a:buChar char="✓"/>
            </a:pPr>
            <a:r>
              <a:rPr lang="es-ES" sz="21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Arriendo de maquinarias o bienes raíces.</a:t>
            </a:r>
            <a:endParaRPr sz="210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100"/>
              <a:buFont typeface="Calibri"/>
              <a:buChar char="✓"/>
            </a:pPr>
            <a:r>
              <a:rPr lang="es-ES" sz="21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Pago de sueldos.</a:t>
            </a:r>
            <a:endParaRPr sz="210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100"/>
              <a:buFont typeface="Calibri"/>
              <a:buChar char="✓"/>
            </a:pPr>
            <a:r>
              <a:rPr lang="es-ES" sz="21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Pago de servicios básicos.</a:t>
            </a:r>
            <a:endParaRPr sz="210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100"/>
              <a:buFont typeface="Calibri"/>
              <a:buChar char="✓"/>
            </a:pPr>
            <a:r>
              <a:rPr lang="es-ES" sz="21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Pago de cuotas de créditos.</a:t>
            </a:r>
            <a:endParaRPr sz="210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100"/>
              <a:buFont typeface="Calibri"/>
              <a:buChar char="✓"/>
            </a:pPr>
            <a:r>
              <a:rPr lang="es-ES" sz="21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Habilitación de Infraestructura.</a:t>
            </a:r>
            <a:endParaRPr sz="210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100"/>
              <a:buFont typeface="Calibri"/>
              <a:buChar char="✓"/>
            </a:pPr>
            <a:r>
              <a:rPr lang="es-ES" sz="21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Promoción, publicidad y difusión.</a:t>
            </a:r>
            <a:endParaRPr sz="210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100"/>
              <a:buFont typeface="Calibri"/>
              <a:buChar char="✓"/>
            </a:pPr>
            <a:r>
              <a:rPr lang="es-ES" sz="21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Servicios esenciales para el funcionamiento del negocio.</a:t>
            </a:r>
            <a:endParaRPr sz="210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100"/>
              <a:buFont typeface="Calibri"/>
              <a:buChar char="✓"/>
            </a:pPr>
            <a:r>
              <a:rPr lang="es-ES" sz="21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Materiales para protocolos de seguridad y  Covid-19. </a:t>
            </a:r>
            <a:endParaRPr sz="210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889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11;p3">
            <a:extLst>
              <a:ext uri="{FF2B5EF4-FFF2-40B4-BE49-F238E27FC236}">
                <a16:creationId xmlns:a16="http://schemas.microsoft.com/office/drawing/2014/main" id="{7343F57F-60F8-4B49-91D8-CA0EEFAEA4CC}"/>
              </a:ext>
            </a:extLst>
          </p:cNvPr>
          <p:cNvSpPr/>
          <p:nvPr/>
        </p:nvSpPr>
        <p:spPr>
          <a:xfrm>
            <a:off x="2739300" y="233899"/>
            <a:ext cx="3665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s-ES" sz="36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¿Qué financia?</a:t>
            </a:r>
            <a:endParaRPr sz="3600" b="1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950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17" descr="María Francisca Gutiérrez, Café Fusión, Valparaíso. Capital Abeja.jpg"/>
          <p:cNvPicPr preferRelativeResize="0"/>
          <p:nvPr/>
        </p:nvPicPr>
        <p:blipFill rotWithShape="1">
          <a:blip r:embed="rId3">
            <a:alphaModFix/>
          </a:blip>
          <a:srcRect l="6302" r="48240"/>
          <a:stretch/>
        </p:blipFill>
        <p:spPr>
          <a:xfrm>
            <a:off x="5589587" y="1249362"/>
            <a:ext cx="3676650" cy="5414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61;p29" descr="Imagen 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11112"/>
            <a:ext cx="9207500" cy="6869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7" descr="Imagen 5"/>
          <p:cNvPicPr preferRelativeResize="0"/>
          <p:nvPr/>
        </p:nvPicPr>
        <p:blipFill rotWithShape="1">
          <a:blip r:embed="rId5">
            <a:alphaModFix/>
          </a:blip>
          <a:srcRect b="62322"/>
          <a:stretch/>
        </p:blipFill>
        <p:spPr>
          <a:xfrm>
            <a:off x="6597650" y="-11112"/>
            <a:ext cx="2081212" cy="34607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7" descr="Rectángulo 6"/>
          <p:cNvSpPr txBox="1"/>
          <p:nvPr/>
        </p:nvSpPr>
        <p:spPr>
          <a:xfrm>
            <a:off x="511175" y="404812"/>
            <a:ext cx="6555450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>
              <a:buClr>
                <a:srgbClr val="FFFFFF"/>
              </a:buClr>
              <a:buSzPts val="3200"/>
            </a:pPr>
            <a:r>
              <a:rPr lang="en-US" sz="3200" b="1" dirty="0">
                <a:solidFill>
                  <a:srgbClr val="FFFFFF"/>
                </a:solidFill>
                <a:sym typeface="Libre Franklin"/>
              </a:rPr>
              <a:t>SERCOTEC TE DICE AYÚDEMONOS</a:t>
            </a:r>
            <a:endParaRPr dirty="0"/>
          </a:p>
        </p:txBody>
      </p:sp>
      <p:sp>
        <p:nvSpPr>
          <p:cNvPr id="148" name="Google Shape;148;p17"/>
          <p:cNvSpPr txBox="1"/>
          <p:nvPr/>
        </p:nvSpPr>
        <p:spPr>
          <a:xfrm>
            <a:off x="511177" y="1830387"/>
            <a:ext cx="4852987" cy="615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just">
              <a:buClr>
                <a:srgbClr val="595959"/>
              </a:buClr>
              <a:buSzPts val="1600"/>
            </a:pPr>
            <a:r>
              <a:rPr lang="en-US" dirty="0">
                <a:solidFill>
                  <a:srgbClr val="595959"/>
                </a:solidFill>
                <a:ea typeface="Libre Franklin"/>
                <a:cs typeface="Libre Franklin"/>
                <a:sym typeface="Libre Franklin"/>
              </a:rPr>
              <a:t>Sercotec </a:t>
            </a:r>
            <a:r>
              <a:rPr lang="en-US" dirty="0" err="1">
                <a:solidFill>
                  <a:srgbClr val="595959"/>
                </a:solidFill>
                <a:ea typeface="Libre Franklin"/>
                <a:cs typeface="Libre Franklin"/>
                <a:sym typeface="Libre Franklin"/>
              </a:rPr>
              <a:t>acompaña</a:t>
            </a:r>
            <a:r>
              <a:rPr lang="en-US" dirty="0">
                <a:solidFill>
                  <a:srgbClr val="595959"/>
                </a:solidFill>
                <a:ea typeface="Libre Franklin"/>
                <a:cs typeface="Libre Franklin"/>
                <a:sym typeface="Libre Franklin"/>
              </a:rPr>
              <a:t> y </a:t>
            </a:r>
            <a:r>
              <a:rPr lang="en-US" dirty="0" err="1">
                <a:solidFill>
                  <a:srgbClr val="595959"/>
                </a:solidFill>
                <a:ea typeface="Libre Franklin"/>
                <a:cs typeface="Libre Franklin"/>
                <a:sym typeface="Libre Franklin"/>
              </a:rPr>
              <a:t>apoya</a:t>
            </a:r>
            <a:r>
              <a:rPr lang="en-US" dirty="0">
                <a:solidFill>
                  <a:srgbClr val="595959"/>
                </a:solidFill>
                <a:ea typeface="Libre Franklin"/>
                <a:cs typeface="Libre Franklin"/>
                <a:sym typeface="Libre Franklin"/>
              </a:rPr>
              <a:t> a </a:t>
            </a:r>
            <a:r>
              <a:rPr lang="en-US" dirty="0" err="1">
                <a:solidFill>
                  <a:srgbClr val="595959"/>
                </a:solidFill>
                <a:ea typeface="Libre Franklin"/>
                <a:cs typeface="Libre Franklin"/>
                <a:sym typeface="Libre Franklin"/>
              </a:rPr>
              <a:t>los</a:t>
            </a:r>
            <a:r>
              <a:rPr lang="en-US" dirty="0">
                <a:solidFill>
                  <a:srgbClr val="595959"/>
                </a:solidFill>
                <a:ea typeface="Libre Franklin"/>
                <a:cs typeface="Libre Franklin"/>
                <a:sym typeface="Libre Franklin"/>
              </a:rPr>
              <a:t> micro y </a:t>
            </a:r>
            <a:r>
              <a:rPr lang="en-US" dirty="0" err="1">
                <a:solidFill>
                  <a:srgbClr val="595959"/>
                </a:solidFill>
                <a:ea typeface="Libre Franklin"/>
                <a:cs typeface="Libre Franklin"/>
                <a:sym typeface="Libre Franklin"/>
              </a:rPr>
              <a:t>pequeños</a:t>
            </a:r>
            <a:r>
              <a:rPr lang="en-US" dirty="0">
                <a:solidFill>
                  <a:srgbClr val="595959"/>
                </a:solidFill>
                <a:ea typeface="Libre Franklin"/>
                <a:cs typeface="Libre Franklin"/>
                <a:sym typeface="Libre Franklin"/>
              </a:rPr>
              <a:t> </a:t>
            </a:r>
            <a:r>
              <a:rPr lang="en-US" dirty="0" err="1">
                <a:solidFill>
                  <a:srgbClr val="595959"/>
                </a:solidFill>
                <a:ea typeface="Libre Franklin"/>
                <a:cs typeface="Libre Franklin"/>
                <a:sym typeface="Libre Franklin"/>
              </a:rPr>
              <a:t>empresarios</a:t>
            </a:r>
            <a:r>
              <a:rPr lang="en-US" dirty="0">
                <a:solidFill>
                  <a:srgbClr val="595959"/>
                </a:solidFill>
                <a:ea typeface="Libre Franklin"/>
                <a:cs typeface="Libre Franklin"/>
                <a:sym typeface="Libre Franklin"/>
              </a:rPr>
              <a:t> de </a:t>
            </a:r>
            <a:r>
              <a:rPr lang="en-US" dirty="0" err="1">
                <a:solidFill>
                  <a:srgbClr val="595959"/>
                </a:solidFill>
                <a:ea typeface="Libre Franklin"/>
                <a:cs typeface="Libre Franklin"/>
                <a:sym typeface="Libre Franklin"/>
              </a:rPr>
              <a:t>nuestro</a:t>
            </a:r>
            <a:r>
              <a:rPr lang="en-US" dirty="0">
                <a:solidFill>
                  <a:srgbClr val="595959"/>
                </a:solidFill>
                <a:ea typeface="Libre Franklin"/>
                <a:cs typeface="Libre Franklin"/>
                <a:sym typeface="Libre Franklin"/>
              </a:rPr>
              <a:t> </a:t>
            </a:r>
            <a:r>
              <a:rPr lang="en-US" dirty="0" err="1">
                <a:solidFill>
                  <a:srgbClr val="595959"/>
                </a:solidFill>
                <a:ea typeface="Libre Franklin"/>
                <a:cs typeface="Libre Franklin"/>
                <a:sym typeface="Libre Franklin"/>
              </a:rPr>
              <a:t>país</a:t>
            </a:r>
            <a:r>
              <a:rPr lang="en-US" dirty="0">
                <a:solidFill>
                  <a:srgbClr val="595959"/>
                </a:solidFill>
                <a:ea typeface="Libre Franklin"/>
                <a:cs typeface="Libre Franklin"/>
                <a:sym typeface="Libre Franklin"/>
              </a:rPr>
              <a:t>, a </a:t>
            </a:r>
            <a:r>
              <a:rPr lang="en-US" dirty="0" err="1">
                <a:solidFill>
                  <a:srgbClr val="595959"/>
                </a:solidFill>
                <a:ea typeface="Libre Franklin"/>
                <a:cs typeface="Libre Franklin"/>
                <a:sym typeface="Libre Franklin"/>
              </a:rPr>
              <a:t>través</a:t>
            </a:r>
            <a:r>
              <a:rPr lang="en-US" dirty="0">
                <a:solidFill>
                  <a:srgbClr val="595959"/>
                </a:solidFill>
                <a:ea typeface="Libre Franklin"/>
                <a:cs typeface="Libre Franklin"/>
                <a:sym typeface="Libre Franklin"/>
              </a:rPr>
              <a:t> de 4 </a:t>
            </a:r>
            <a:r>
              <a:rPr lang="en-US" dirty="0" err="1">
                <a:solidFill>
                  <a:srgbClr val="595959"/>
                </a:solidFill>
                <a:ea typeface="Libre Franklin"/>
                <a:cs typeface="Libre Franklin"/>
                <a:sym typeface="Libre Franklin"/>
              </a:rPr>
              <a:t>ejes</a:t>
            </a:r>
            <a:r>
              <a:rPr lang="en-US" dirty="0">
                <a:solidFill>
                  <a:srgbClr val="595959"/>
                </a:solidFill>
                <a:ea typeface="Libre Franklin"/>
                <a:cs typeface="Libre Franklin"/>
                <a:sym typeface="Libre Franklin"/>
              </a:rPr>
              <a:t>: </a:t>
            </a:r>
            <a:endParaRPr dirty="0"/>
          </a:p>
        </p:txBody>
      </p:sp>
      <p:sp>
        <p:nvSpPr>
          <p:cNvPr id="149" name="Google Shape;149;p17"/>
          <p:cNvSpPr txBox="1"/>
          <p:nvPr/>
        </p:nvSpPr>
        <p:spPr>
          <a:xfrm>
            <a:off x="849312" y="3117852"/>
            <a:ext cx="4514852" cy="2812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2" indent="-457200" algn="just">
              <a:buClr>
                <a:srgbClr val="009999"/>
              </a:buClr>
              <a:buSzPts val="1800"/>
              <a:buFont typeface="Calibri"/>
              <a:buAutoNum type="arabicPeriod"/>
            </a:pPr>
            <a:r>
              <a:rPr lang="en-US" b="1" dirty="0" err="1">
                <a:solidFill>
                  <a:srgbClr val="009999"/>
                </a:solidFill>
                <a:ea typeface="Libre Franklin"/>
                <a:cs typeface="Libre Franklin"/>
                <a:sym typeface="Libre Franklin"/>
              </a:rPr>
              <a:t>Apoyo</a:t>
            </a:r>
            <a:r>
              <a:rPr lang="en-US" b="1" dirty="0">
                <a:solidFill>
                  <a:srgbClr val="009999"/>
                </a:solidFill>
                <a:ea typeface="Libre Franklin"/>
                <a:cs typeface="Libre Franklin"/>
                <a:sym typeface="Libre Franklin"/>
              </a:rPr>
              <a:t> </a:t>
            </a:r>
            <a:r>
              <a:rPr lang="en-US" b="1" dirty="0" err="1">
                <a:solidFill>
                  <a:srgbClr val="009999"/>
                </a:solidFill>
                <a:ea typeface="Libre Franklin"/>
                <a:cs typeface="Libre Franklin"/>
                <a:sym typeface="Libre Franklin"/>
              </a:rPr>
              <a:t>Económico</a:t>
            </a:r>
            <a:endParaRPr dirty="0"/>
          </a:p>
          <a:p>
            <a:pPr marL="457200" lvl="2" indent="-457200" algn="just">
              <a:spcBef>
                <a:spcPts val="1200"/>
              </a:spcBef>
              <a:buClr>
                <a:srgbClr val="009999"/>
              </a:buClr>
              <a:buSzPts val="1800"/>
              <a:buFont typeface="Calibri"/>
              <a:buAutoNum type="arabicPeriod"/>
            </a:pPr>
            <a:r>
              <a:rPr lang="en-US" b="1" dirty="0" err="1">
                <a:solidFill>
                  <a:srgbClr val="009999"/>
                </a:solidFill>
                <a:ea typeface="Libre Franklin"/>
                <a:cs typeface="Libre Franklin"/>
                <a:sym typeface="Libre Franklin"/>
              </a:rPr>
              <a:t>Asesoría</a:t>
            </a:r>
            <a:r>
              <a:rPr lang="en-US" b="1" dirty="0">
                <a:solidFill>
                  <a:srgbClr val="009999"/>
                </a:solidFill>
                <a:ea typeface="Libre Franklin"/>
                <a:cs typeface="Libre Franklin"/>
                <a:sym typeface="Libre Franklin"/>
              </a:rPr>
              <a:t> y </a:t>
            </a:r>
            <a:r>
              <a:rPr lang="en-US" b="1" dirty="0" err="1">
                <a:solidFill>
                  <a:srgbClr val="009999"/>
                </a:solidFill>
                <a:ea typeface="Libre Franklin"/>
                <a:cs typeface="Libre Franklin"/>
                <a:sym typeface="Libre Franklin"/>
              </a:rPr>
              <a:t>Acompañamiento</a:t>
            </a:r>
            <a:endParaRPr dirty="0"/>
          </a:p>
          <a:p>
            <a:pPr marL="457200" lvl="2" indent="-457200" algn="just">
              <a:spcBef>
                <a:spcPts val="1200"/>
              </a:spcBef>
              <a:buClr>
                <a:srgbClr val="009999"/>
              </a:buClr>
              <a:buSzPts val="1800"/>
              <a:buFont typeface="Calibri"/>
              <a:buAutoNum type="arabicPeriod"/>
            </a:pPr>
            <a:r>
              <a:rPr lang="en-US" b="1" dirty="0" err="1">
                <a:solidFill>
                  <a:srgbClr val="009999"/>
                </a:solidFill>
                <a:ea typeface="Libre Franklin"/>
                <a:cs typeface="Libre Franklin"/>
                <a:sym typeface="Libre Franklin"/>
              </a:rPr>
              <a:t>Capacitación</a:t>
            </a:r>
            <a:endParaRPr dirty="0"/>
          </a:p>
          <a:p>
            <a:pPr marL="457200" lvl="2" indent="-457200" algn="just">
              <a:spcBef>
                <a:spcPts val="1200"/>
              </a:spcBef>
              <a:buClr>
                <a:srgbClr val="009999"/>
              </a:buClr>
              <a:buSzPts val="1800"/>
              <a:buFont typeface="Calibri"/>
              <a:buAutoNum type="arabicPeriod"/>
            </a:pPr>
            <a:r>
              <a:rPr lang="en-US" b="1" dirty="0" err="1">
                <a:solidFill>
                  <a:srgbClr val="009999"/>
                </a:solidFill>
                <a:ea typeface="Libre Franklin"/>
                <a:cs typeface="Libre Franklin"/>
                <a:sym typeface="Libre Franklin"/>
              </a:rPr>
              <a:t>Digitalización</a:t>
            </a:r>
            <a:r>
              <a:rPr lang="en-US" b="1" dirty="0">
                <a:solidFill>
                  <a:srgbClr val="009999"/>
                </a:solidFill>
                <a:ea typeface="Libre Franklin"/>
                <a:cs typeface="Libre Franklin"/>
                <a:sym typeface="Libre Franklin"/>
              </a:rPr>
              <a:t> de </a:t>
            </a:r>
            <a:r>
              <a:rPr lang="en-US" b="1" dirty="0" err="1">
                <a:solidFill>
                  <a:srgbClr val="009999"/>
                </a:solidFill>
                <a:ea typeface="Libre Franklin"/>
                <a:cs typeface="Libre Franklin"/>
                <a:sym typeface="Libre Franklin"/>
              </a:rPr>
              <a:t>los</a:t>
            </a:r>
            <a:r>
              <a:rPr lang="en-US" b="1" dirty="0">
                <a:solidFill>
                  <a:srgbClr val="009999"/>
                </a:solidFill>
                <a:ea typeface="Libre Franklin"/>
                <a:cs typeface="Libre Franklin"/>
                <a:sym typeface="Libre Franklin"/>
              </a:rPr>
              <a:t> </a:t>
            </a:r>
            <a:r>
              <a:rPr lang="en-US" b="1" dirty="0" err="1">
                <a:solidFill>
                  <a:srgbClr val="009999"/>
                </a:solidFill>
                <a:ea typeface="Libre Franklin"/>
                <a:cs typeface="Libre Franklin"/>
                <a:sym typeface="Libre Franklin"/>
              </a:rPr>
              <a:t>Negocios</a:t>
            </a:r>
            <a:endParaRPr b="1" dirty="0">
              <a:solidFill>
                <a:srgbClr val="009999"/>
              </a:solidFill>
              <a:ea typeface="Libre Franklin"/>
              <a:cs typeface="Libre Franklin"/>
              <a:sym typeface="Libre Franklin"/>
            </a:endParaRPr>
          </a:p>
          <a:p>
            <a:pPr>
              <a:spcBef>
                <a:spcPts val="1200"/>
              </a:spcBef>
            </a:pPr>
            <a:endParaRPr b="1" dirty="0">
              <a:solidFill>
                <a:srgbClr val="009999"/>
              </a:solidFill>
              <a:ea typeface="Libre Franklin"/>
              <a:cs typeface="Libre Franklin"/>
              <a:sym typeface="Libre Franklin"/>
            </a:endParaRPr>
          </a:p>
        </p:txBody>
      </p:sp>
    </p:spTree>
    <p:extLst>
      <p:ext uri="{BB962C8B-B14F-4D97-AF65-F5344CB8AC3E}">
        <p14:creationId xmlns:p14="http://schemas.microsoft.com/office/powerpoint/2010/main" val="39537726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261;p29" descr="Imagen 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1112"/>
            <a:ext cx="9207500" cy="6869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7" descr="Imagen 5"/>
          <p:cNvPicPr preferRelativeResize="0"/>
          <p:nvPr/>
        </p:nvPicPr>
        <p:blipFill rotWithShape="1">
          <a:blip r:embed="rId4">
            <a:alphaModFix/>
          </a:blip>
          <a:srcRect b="62322"/>
          <a:stretch/>
        </p:blipFill>
        <p:spPr>
          <a:xfrm>
            <a:off x="6597650" y="-11112"/>
            <a:ext cx="2081212" cy="34607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7" descr="Rectángulo 6"/>
          <p:cNvSpPr txBox="1"/>
          <p:nvPr/>
        </p:nvSpPr>
        <p:spPr>
          <a:xfrm>
            <a:off x="511174" y="404812"/>
            <a:ext cx="6561430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>
              <a:buClr>
                <a:srgbClr val="FFFFFF"/>
              </a:buClr>
              <a:buSzPts val="3200"/>
            </a:pPr>
            <a:r>
              <a:rPr lang="en-US" sz="3200" b="1" dirty="0">
                <a:solidFill>
                  <a:srgbClr val="FFFFFF"/>
                </a:solidFill>
                <a:ea typeface="Libre Franklin"/>
                <a:cs typeface="Libre Franklin"/>
                <a:sym typeface="Libre Franklin"/>
              </a:rPr>
              <a:t>OFERTA PROGRAMÁTICA SERCOTEC</a:t>
            </a:r>
            <a:endParaRPr dirty="0"/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5" name="Gráfico 4"/>
              <p:cNvGraphicFramePr/>
              <p:nvPr>
                <p:extLst>
                  <p:ext uri="{D42A27DB-BD31-4B8C-83A1-F6EECF244321}">
                    <p14:modId xmlns:p14="http://schemas.microsoft.com/office/powerpoint/2010/main" val="4172159531"/>
                  </p:ext>
                </p:extLst>
              </p:nvPr>
            </p:nvGraphicFramePr>
            <p:xfrm>
              <a:off x="1397000" y="1536700"/>
              <a:ext cx="6946900" cy="454660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5"/>
              </a:graphicData>
            </a:graphic>
          </p:graphicFrame>
        </mc:Choice>
        <mc:Fallback xmlns="">
          <p:pic>
            <p:nvPicPr>
              <p:cNvPr id="5" name="Gráfico 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97000" y="1536700"/>
                <a:ext cx="6946900" cy="45466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CuadroTexto 1">
            <a:extLst>
              <a:ext uri="{FF2B5EF4-FFF2-40B4-BE49-F238E27FC236}">
                <a16:creationId xmlns:a16="http://schemas.microsoft.com/office/drawing/2014/main" id="{189937E2-B254-4CEC-B03E-13C9A1A40EF1}"/>
              </a:ext>
            </a:extLst>
          </p:cNvPr>
          <p:cNvSpPr txBox="1"/>
          <p:nvPr/>
        </p:nvSpPr>
        <p:spPr>
          <a:xfrm>
            <a:off x="6957192" y="4110354"/>
            <a:ext cx="1167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000" b="1" dirty="0">
                <a:solidFill>
                  <a:schemeClr val="bg1"/>
                </a:solidFill>
              </a:rPr>
              <a:t>25 -mayo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7854C8B-42E0-40E7-8858-34B50625F289}"/>
              </a:ext>
            </a:extLst>
          </p:cNvPr>
          <p:cNvSpPr txBox="1"/>
          <p:nvPr/>
        </p:nvSpPr>
        <p:spPr>
          <a:xfrm>
            <a:off x="5316301" y="5603281"/>
            <a:ext cx="1167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000" b="1" dirty="0">
                <a:solidFill>
                  <a:schemeClr val="bg1"/>
                </a:solidFill>
              </a:rPr>
              <a:t>20 -mayo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AE24DA3-CD41-460E-B420-818CBAD955E5}"/>
              </a:ext>
            </a:extLst>
          </p:cNvPr>
          <p:cNvSpPr txBox="1"/>
          <p:nvPr/>
        </p:nvSpPr>
        <p:spPr>
          <a:xfrm>
            <a:off x="3404052" y="5603281"/>
            <a:ext cx="1167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000" b="1" dirty="0">
                <a:solidFill>
                  <a:schemeClr val="bg1"/>
                </a:solidFill>
              </a:rPr>
              <a:t>18 -mayo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5D76669-E780-4E4E-9E3B-40A58C7B7A87}"/>
              </a:ext>
            </a:extLst>
          </p:cNvPr>
          <p:cNvSpPr txBox="1"/>
          <p:nvPr/>
        </p:nvSpPr>
        <p:spPr>
          <a:xfrm>
            <a:off x="5340922" y="4047294"/>
            <a:ext cx="15167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000" b="1" dirty="0">
                <a:solidFill>
                  <a:schemeClr val="bg1"/>
                </a:solidFill>
              </a:rPr>
              <a:t>15 –junio (T)</a:t>
            </a:r>
          </a:p>
        </p:txBody>
      </p:sp>
    </p:spTree>
    <p:extLst>
      <p:ext uri="{BB962C8B-B14F-4D97-AF65-F5344CB8AC3E}">
        <p14:creationId xmlns:p14="http://schemas.microsoft.com/office/powerpoint/2010/main" val="18197755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261;p29" descr="Imagen 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9161" y="-91011"/>
            <a:ext cx="9207500" cy="686911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bject 2"/>
          <p:cNvSpPr/>
          <p:nvPr/>
        </p:nvSpPr>
        <p:spPr>
          <a:xfrm>
            <a:off x="1" y="-26126"/>
            <a:ext cx="2527300" cy="850900"/>
          </a:xfrm>
          <a:custGeom>
            <a:avLst/>
            <a:gdLst/>
            <a:ahLst/>
            <a:cxnLst/>
            <a:rect l="l" t="t" r="r" b="b"/>
            <a:pathLst>
              <a:path w="2287905" h="581025">
                <a:moveTo>
                  <a:pt x="0" y="580644"/>
                </a:moveTo>
                <a:lnTo>
                  <a:pt x="2287524" y="580644"/>
                </a:lnTo>
                <a:lnTo>
                  <a:pt x="2287524" y="0"/>
                </a:lnTo>
                <a:lnTo>
                  <a:pt x="0" y="0"/>
                </a:lnTo>
                <a:lnTo>
                  <a:pt x="0" y="580644"/>
                </a:lnTo>
                <a:close/>
              </a:path>
            </a:pathLst>
          </a:custGeom>
          <a:solidFill>
            <a:srgbClr val="FE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8E38AFE0-8C89-4CEB-8185-26D5BF26C7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8124" y="229870"/>
            <a:ext cx="2403476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CL" sz="2400" b="0" dirty="0">
                <a:latin typeface="+mn-lt"/>
              </a:rPr>
              <a:t>REACTÍVATE</a:t>
            </a:r>
            <a:endParaRPr sz="2400" b="0" dirty="0">
              <a:latin typeface="+mn-lt"/>
            </a:endParaRPr>
          </a:p>
        </p:txBody>
      </p:sp>
      <p:grpSp>
        <p:nvGrpSpPr>
          <p:cNvPr id="7" name="Google Shape;207;p11">
            <a:extLst>
              <a:ext uri="{FF2B5EF4-FFF2-40B4-BE49-F238E27FC236}">
                <a16:creationId xmlns:a16="http://schemas.microsoft.com/office/drawing/2014/main" id="{C2FE2FCC-9EA3-484D-8143-B34C7903C9C2}"/>
              </a:ext>
            </a:extLst>
          </p:cNvPr>
          <p:cNvGrpSpPr/>
          <p:nvPr/>
        </p:nvGrpSpPr>
        <p:grpSpPr>
          <a:xfrm>
            <a:off x="791958" y="2244961"/>
            <a:ext cx="8096256" cy="5301707"/>
            <a:chOff x="534362" y="294951"/>
            <a:chExt cx="8096256" cy="5301707"/>
          </a:xfrm>
        </p:grpSpPr>
        <p:sp>
          <p:nvSpPr>
            <p:cNvPr id="9" name="Google Shape;208;p11">
              <a:extLst>
                <a:ext uri="{FF2B5EF4-FFF2-40B4-BE49-F238E27FC236}">
                  <a16:creationId xmlns:a16="http://schemas.microsoft.com/office/drawing/2014/main" id="{002404D6-71DB-4FE9-93F1-F732AE676108}"/>
                </a:ext>
              </a:extLst>
            </p:cNvPr>
            <p:cNvSpPr/>
            <p:nvPr/>
          </p:nvSpPr>
          <p:spPr>
            <a:xfrm>
              <a:off x="534362" y="294951"/>
              <a:ext cx="8096256" cy="310272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quadBezTo>
                    <a:pt x="20000" y="40000"/>
                    <a:pt x="108503" y="15000"/>
                  </a:quadBezTo>
                  <a:lnTo>
                    <a:pt x="107855" y="0"/>
                  </a:lnTo>
                  <a:lnTo>
                    <a:pt x="120000" y="24000"/>
                  </a:lnTo>
                  <a:lnTo>
                    <a:pt x="110446" y="60000"/>
                  </a:lnTo>
                  <a:lnTo>
                    <a:pt x="109798" y="45000"/>
                  </a:lnTo>
                  <a:quadBezTo>
                    <a:pt x="30000" y="55000"/>
                    <a:pt x="0" y="120000"/>
                  </a:quadBezTo>
                  <a:close/>
                </a:path>
              </a:pathLst>
            </a:custGeom>
            <a:solidFill>
              <a:srgbClr val="54C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209;p11">
              <a:extLst>
                <a:ext uri="{FF2B5EF4-FFF2-40B4-BE49-F238E27FC236}">
                  <a16:creationId xmlns:a16="http://schemas.microsoft.com/office/drawing/2014/main" id="{243C7208-53F4-431F-ADC9-B1A1FA2949DD}"/>
                </a:ext>
              </a:extLst>
            </p:cNvPr>
            <p:cNvSpPr/>
            <p:nvPr/>
          </p:nvSpPr>
          <p:spPr>
            <a:xfrm>
              <a:off x="999594" y="2936665"/>
              <a:ext cx="2632117" cy="13245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210;p11">
              <a:extLst>
                <a:ext uri="{FF2B5EF4-FFF2-40B4-BE49-F238E27FC236}">
                  <a16:creationId xmlns:a16="http://schemas.microsoft.com/office/drawing/2014/main" id="{AA41628B-08EB-4625-B57F-9FC1BF96C080}"/>
                </a:ext>
              </a:extLst>
            </p:cNvPr>
            <p:cNvSpPr txBox="1"/>
            <p:nvPr/>
          </p:nvSpPr>
          <p:spPr>
            <a:xfrm>
              <a:off x="999593" y="2936675"/>
              <a:ext cx="2992200" cy="132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025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ES" sz="1800" b="0" i="0" u="none" strike="noStrike" cap="none">
                  <a:solidFill>
                    <a:srgbClr val="3F3F3F"/>
                  </a:solidFill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211;p11">
              <a:extLst>
                <a:ext uri="{FF2B5EF4-FFF2-40B4-BE49-F238E27FC236}">
                  <a16:creationId xmlns:a16="http://schemas.microsoft.com/office/drawing/2014/main" id="{7B10C3A4-CACF-4CD8-BDD0-37DA3F5BA2E6}"/>
                </a:ext>
              </a:extLst>
            </p:cNvPr>
            <p:cNvSpPr/>
            <p:nvPr/>
          </p:nvSpPr>
          <p:spPr>
            <a:xfrm>
              <a:off x="3256555" y="2089933"/>
              <a:ext cx="2716104" cy="24932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212;p11">
              <a:extLst>
                <a:ext uri="{FF2B5EF4-FFF2-40B4-BE49-F238E27FC236}">
                  <a16:creationId xmlns:a16="http://schemas.microsoft.com/office/drawing/2014/main" id="{758FD9F2-859F-49DA-9261-441676F55F7E}"/>
                </a:ext>
              </a:extLst>
            </p:cNvPr>
            <p:cNvSpPr txBox="1"/>
            <p:nvPr/>
          </p:nvSpPr>
          <p:spPr>
            <a:xfrm>
              <a:off x="690980" y="3103358"/>
              <a:ext cx="2716200" cy="249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625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ES" sz="2000" b="0" i="0" u="none" strike="noStrike" cap="none">
                  <a:solidFill>
                    <a:srgbClr val="3F3F3F"/>
                  </a:solidFill>
                  <a:latin typeface="Calibri"/>
                  <a:ea typeface="Calibri"/>
                  <a:cs typeface="Calibri"/>
                  <a:sym typeface="Calibri"/>
                </a:rPr>
                <a:t>Registrarse como usuario o actualizar anteceden</a:t>
              </a:r>
              <a:r>
                <a:rPr lang="es-ES" sz="2000">
                  <a:solidFill>
                    <a:srgbClr val="3F3F3F"/>
                  </a:solidFill>
                  <a:latin typeface="Calibri"/>
                  <a:ea typeface="Calibri"/>
                  <a:cs typeface="Calibri"/>
                  <a:sym typeface="Calibri"/>
                </a:rPr>
                <a:t>tes </a:t>
              </a:r>
              <a:r>
                <a:rPr lang="es-ES" sz="2000" b="0" i="0" u="none" strike="noStrike" cap="none">
                  <a:solidFill>
                    <a:srgbClr val="3F3F3F"/>
                  </a:solidFill>
                  <a:latin typeface="Calibri"/>
                  <a:ea typeface="Calibri"/>
                  <a:cs typeface="Calibri"/>
                  <a:sym typeface="Calibri"/>
                </a:rPr>
                <a:t>en </a:t>
              </a:r>
              <a:r>
                <a:rPr lang="es-ES" sz="2000" b="0" i="0" u="sng" strike="noStrike" cap="none">
                  <a:solidFill>
                    <a:srgbClr val="3F3F3F"/>
                  </a:solidFill>
                  <a:latin typeface="Calibri"/>
                  <a:ea typeface="Calibri"/>
                  <a:cs typeface="Calibri"/>
                  <a:sym typeface="Calibri"/>
                  <a:hlinkClick r:id="rId3">
                    <a:extLst>
                      <a:ext uri="{A12FA001-AC4F-418D-AE19-62706E023703}">
                        <ahyp:hlinkClr xmlns="" xmlns:ahyp="http://schemas.microsoft.com/office/drawing/2018/hyperlinkcolor" val="tx"/>
                      </a:ext>
                    </a:extLst>
                  </a:hlinkClick>
                </a:rPr>
                <a:t>www.sercotec.cl</a:t>
              </a:r>
              <a:r>
                <a:rPr lang="es-ES" sz="2000" b="0" i="0" u="none" strike="noStrike" cap="none">
                  <a:solidFill>
                    <a:srgbClr val="3F3F3F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213;p11">
              <a:extLst>
                <a:ext uri="{FF2B5EF4-FFF2-40B4-BE49-F238E27FC236}">
                  <a16:creationId xmlns:a16="http://schemas.microsoft.com/office/drawing/2014/main" id="{354A9C7F-49EC-45DE-9024-D14DE35E973B}"/>
                </a:ext>
              </a:extLst>
            </p:cNvPr>
            <p:cNvSpPr/>
            <p:nvPr/>
          </p:nvSpPr>
          <p:spPr>
            <a:xfrm>
              <a:off x="5340399" y="1622694"/>
              <a:ext cx="2610930" cy="10334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214;p11">
              <a:extLst>
                <a:ext uri="{FF2B5EF4-FFF2-40B4-BE49-F238E27FC236}">
                  <a16:creationId xmlns:a16="http://schemas.microsoft.com/office/drawing/2014/main" id="{C35EF60A-6DFC-425C-9F80-383248CB03CB}"/>
                </a:ext>
              </a:extLst>
            </p:cNvPr>
            <p:cNvSpPr txBox="1"/>
            <p:nvPr/>
          </p:nvSpPr>
          <p:spPr>
            <a:xfrm>
              <a:off x="3133593" y="2047457"/>
              <a:ext cx="2206800" cy="155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255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ES" sz="2000" b="0" i="0" u="none" strike="noStrike" cap="none">
                  <a:solidFill>
                    <a:srgbClr val="3F3F3F"/>
                  </a:solidFill>
                  <a:latin typeface="Calibri"/>
                  <a:ea typeface="Calibri"/>
                  <a:cs typeface="Calibri"/>
                  <a:sym typeface="Calibri"/>
                </a:rPr>
                <a:t>Completar formulario de postulación </a:t>
              </a:r>
              <a:r>
                <a:rPr lang="es-ES" sz="2000">
                  <a:solidFill>
                    <a:srgbClr val="3F3F3F"/>
                  </a:solidFill>
                  <a:latin typeface="Calibri"/>
                  <a:ea typeface="Calibri"/>
                  <a:cs typeface="Calibri"/>
                  <a:sym typeface="Calibri"/>
                </a:rPr>
                <a:t>Reactívate Pyme</a:t>
              </a:r>
              <a:endPara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" name="Google Shape;215;p11">
            <a:extLst>
              <a:ext uri="{FF2B5EF4-FFF2-40B4-BE49-F238E27FC236}">
                <a16:creationId xmlns:a16="http://schemas.microsoft.com/office/drawing/2014/main" id="{E0DC594A-9D36-4F8C-B149-621AC328045E}"/>
              </a:ext>
            </a:extLst>
          </p:cNvPr>
          <p:cNvSpPr/>
          <p:nvPr/>
        </p:nvSpPr>
        <p:spPr>
          <a:xfrm>
            <a:off x="3247034" y="116045"/>
            <a:ext cx="83907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s-ES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¿Cómo postular?</a:t>
            </a:r>
            <a:endParaRPr sz="3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221;p11">
            <a:extLst>
              <a:ext uri="{FF2B5EF4-FFF2-40B4-BE49-F238E27FC236}">
                <a16:creationId xmlns:a16="http://schemas.microsoft.com/office/drawing/2014/main" id="{ACB6F19A-3EC8-4852-BE4E-A3F964427C4E}"/>
              </a:ext>
            </a:extLst>
          </p:cNvPr>
          <p:cNvSpPr txBox="1"/>
          <p:nvPr/>
        </p:nvSpPr>
        <p:spPr>
          <a:xfrm>
            <a:off x="543488" y="1745325"/>
            <a:ext cx="8593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Postulaciones desde el 18 al 24 de mayo a las 15:00 horas</a:t>
            </a:r>
            <a:r>
              <a:rPr lang="es-ES" sz="2200" b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  <p:sp>
        <p:nvSpPr>
          <p:cNvPr id="19" name="Google Shape;219;p11">
            <a:extLst>
              <a:ext uri="{FF2B5EF4-FFF2-40B4-BE49-F238E27FC236}">
                <a16:creationId xmlns:a16="http://schemas.microsoft.com/office/drawing/2014/main" id="{C0DE7B16-756B-4F22-92BA-8FE680C4528A}"/>
              </a:ext>
            </a:extLst>
          </p:cNvPr>
          <p:cNvSpPr txBox="1"/>
          <p:nvPr/>
        </p:nvSpPr>
        <p:spPr>
          <a:xfrm>
            <a:off x="5798450" y="2927400"/>
            <a:ext cx="2276700" cy="17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7780" marR="78740" lvl="0" indent="0" algn="l" rtl="0">
              <a:lnSpc>
                <a:spcPct val="199583"/>
              </a:lnSpc>
              <a:spcBef>
                <a:spcPts val="1175"/>
              </a:spcBef>
              <a:spcAft>
                <a:spcPts val="0"/>
              </a:spcAft>
              <a:buNone/>
            </a:pPr>
            <a:endParaRPr sz="2000" dirty="0">
              <a:solidFill>
                <a:srgbClr val="231F2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0160" marR="8890" lvl="0" indent="6985" algn="l" rtl="0">
              <a:lnSpc>
                <a:spcPct val="99583"/>
              </a:lnSpc>
              <a:spcBef>
                <a:spcPts val="280"/>
              </a:spcBef>
              <a:spcAft>
                <a:spcPts val="0"/>
              </a:spcAft>
              <a:buNone/>
            </a:pPr>
            <a:r>
              <a:rPr lang="es-ES" sz="20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Adjuntar Carpeta Tributaria para solicitar Créditos</a:t>
            </a:r>
            <a:endParaRPr sz="200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16;p11">
            <a:extLst>
              <a:ext uri="{FF2B5EF4-FFF2-40B4-BE49-F238E27FC236}">
                <a16:creationId xmlns:a16="http://schemas.microsoft.com/office/drawing/2014/main" id="{895432AB-6DC3-45BF-B5CF-CD4E9CC2C89F}"/>
              </a:ext>
            </a:extLst>
          </p:cNvPr>
          <p:cNvSpPr txBox="1"/>
          <p:nvPr/>
        </p:nvSpPr>
        <p:spPr>
          <a:xfrm>
            <a:off x="1214965" y="4002170"/>
            <a:ext cx="5613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s-ES" sz="4400" b="1" i="0" u="none" strike="noStrike" cap="none" dirty="0">
                <a:solidFill>
                  <a:srgbClr val="0091DF"/>
                </a:solidFill>
                <a:latin typeface="Arial Black"/>
                <a:ea typeface="Arial Black"/>
                <a:cs typeface="Arial Black"/>
                <a:sym typeface="Arial Black"/>
              </a:rPr>
              <a:t>1</a:t>
            </a:r>
            <a:endParaRPr sz="4400" b="1" i="0" u="none" strike="noStrike" cap="none" dirty="0">
              <a:solidFill>
                <a:srgbClr val="0091DF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1" name="Google Shape;217;p11">
            <a:extLst>
              <a:ext uri="{FF2B5EF4-FFF2-40B4-BE49-F238E27FC236}">
                <a16:creationId xmlns:a16="http://schemas.microsoft.com/office/drawing/2014/main" id="{D15429E1-3047-47F4-A227-5DE016808690}"/>
              </a:ext>
            </a:extLst>
          </p:cNvPr>
          <p:cNvSpPr txBox="1"/>
          <p:nvPr/>
        </p:nvSpPr>
        <p:spPr>
          <a:xfrm>
            <a:off x="3563490" y="3232683"/>
            <a:ext cx="5613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s-ES" sz="4400" b="1" i="0" u="none" strike="noStrike" cap="none">
                <a:solidFill>
                  <a:srgbClr val="0091DF"/>
                </a:solidFill>
                <a:latin typeface="Arial Black"/>
                <a:ea typeface="Arial Black"/>
                <a:cs typeface="Arial Black"/>
                <a:sym typeface="Arial Black"/>
              </a:rPr>
              <a:t>2</a:t>
            </a:r>
            <a:endParaRPr sz="4400" b="1" i="0" u="none" strike="noStrike" cap="none">
              <a:solidFill>
                <a:srgbClr val="0091DF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2" name="Google Shape;218;p11">
            <a:extLst>
              <a:ext uri="{FF2B5EF4-FFF2-40B4-BE49-F238E27FC236}">
                <a16:creationId xmlns:a16="http://schemas.microsoft.com/office/drawing/2014/main" id="{90EB0718-6356-4913-97DE-5046A702D493}"/>
              </a:ext>
            </a:extLst>
          </p:cNvPr>
          <p:cNvSpPr txBox="1"/>
          <p:nvPr/>
        </p:nvSpPr>
        <p:spPr>
          <a:xfrm>
            <a:off x="6114608" y="2773534"/>
            <a:ext cx="5613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s-ES" sz="4400" b="1" i="0" u="none" strike="noStrike" cap="none">
                <a:solidFill>
                  <a:srgbClr val="0091DF"/>
                </a:solidFill>
                <a:latin typeface="Arial Black"/>
                <a:ea typeface="Arial Black"/>
                <a:cs typeface="Arial Black"/>
                <a:sym typeface="Arial Black"/>
              </a:rPr>
              <a:t>3</a:t>
            </a:r>
            <a:endParaRPr sz="4400" b="1" i="0" u="none" strike="noStrike" cap="none">
              <a:solidFill>
                <a:srgbClr val="0091DF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9211882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261;p29" descr="Imagen 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9161" y="-91012"/>
            <a:ext cx="9253160" cy="694901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bject 2"/>
          <p:cNvSpPr/>
          <p:nvPr/>
        </p:nvSpPr>
        <p:spPr>
          <a:xfrm>
            <a:off x="1" y="-26126"/>
            <a:ext cx="2527300" cy="850900"/>
          </a:xfrm>
          <a:custGeom>
            <a:avLst/>
            <a:gdLst/>
            <a:ahLst/>
            <a:cxnLst/>
            <a:rect l="l" t="t" r="r" b="b"/>
            <a:pathLst>
              <a:path w="2287905" h="581025">
                <a:moveTo>
                  <a:pt x="0" y="580644"/>
                </a:moveTo>
                <a:lnTo>
                  <a:pt x="2287524" y="580644"/>
                </a:lnTo>
                <a:lnTo>
                  <a:pt x="2287524" y="0"/>
                </a:lnTo>
                <a:lnTo>
                  <a:pt x="0" y="0"/>
                </a:lnTo>
                <a:lnTo>
                  <a:pt x="0" y="580644"/>
                </a:lnTo>
                <a:close/>
              </a:path>
            </a:pathLst>
          </a:custGeom>
          <a:solidFill>
            <a:srgbClr val="FE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8E38AFE0-8C89-4CEB-8185-26D5BF26C7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8124" y="229870"/>
            <a:ext cx="2403476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CL" sz="2400" b="0" dirty="0">
                <a:latin typeface="+mn-lt"/>
              </a:rPr>
              <a:t>REACTÍVATE</a:t>
            </a:r>
            <a:endParaRPr sz="2400" b="0" dirty="0">
              <a:latin typeface="+mn-lt"/>
            </a:endParaRPr>
          </a:p>
        </p:txBody>
      </p:sp>
      <p:sp>
        <p:nvSpPr>
          <p:cNvPr id="23" name="Google Shape;226;p12">
            <a:extLst>
              <a:ext uri="{FF2B5EF4-FFF2-40B4-BE49-F238E27FC236}">
                <a16:creationId xmlns:a16="http://schemas.microsoft.com/office/drawing/2014/main" id="{0613D2EE-DECB-40F5-BE01-5F78C22F372B}"/>
              </a:ext>
            </a:extLst>
          </p:cNvPr>
          <p:cNvSpPr/>
          <p:nvPr/>
        </p:nvSpPr>
        <p:spPr>
          <a:xfrm>
            <a:off x="3260775" y="92133"/>
            <a:ext cx="64659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s-ES" sz="3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Proceso de Selección</a:t>
            </a:r>
            <a:endParaRPr sz="3400" b="1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27;p12">
            <a:extLst>
              <a:ext uri="{FF2B5EF4-FFF2-40B4-BE49-F238E27FC236}">
                <a16:creationId xmlns:a16="http://schemas.microsoft.com/office/drawing/2014/main" id="{E623BA33-FA81-4F87-A015-1B53E3991DE7}"/>
              </a:ext>
            </a:extLst>
          </p:cNvPr>
          <p:cNvSpPr txBox="1"/>
          <p:nvPr/>
        </p:nvSpPr>
        <p:spPr>
          <a:xfrm>
            <a:off x="380900" y="1814630"/>
            <a:ext cx="77964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200" b="1" i="0" u="none" strike="noStrike" cap="none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Los postulantes serán evaluados de acuerdo a lo siguiente:</a:t>
            </a:r>
            <a:endParaRPr sz="2200" b="1" i="0" u="none" strike="noStrike" cap="none" dirty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" name="Google Shape;233;p12">
            <a:extLst>
              <a:ext uri="{FF2B5EF4-FFF2-40B4-BE49-F238E27FC236}">
                <a16:creationId xmlns:a16="http://schemas.microsoft.com/office/drawing/2014/main" id="{AB59888D-3CBE-4951-A4A1-C88992B6EBFF}"/>
              </a:ext>
            </a:extLst>
          </p:cNvPr>
          <p:cNvGrpSpPr/>
          <p:nvPr/>
        </p:nvGrpSpPr>
        <p:grpSpPr>
          <a:xfrm>
            <a:off x="482150" y="3245529"/>
            <a:ext cx="7889239" cy="2757625"/>
            <a:chOff x="-74239" y="-79790"/>
            <a:chExt cx="7889239" cy="2757625"/>
          </a:xfrm>
        </p:grpSpPr>
        <p:sp>
          <p:nvSpPr>
            <p:cNvPr id="26" name="Google Shape;234;p12">
              <a:extLst>
                <a:ext uri="{FF2B5EF4-FFF2-40B4-BE49-F238E27FC236}">
                  <a16:creationId xmlns:a16="http://schemas.microsoft.com/office/drawing/2014/main" id="{0500A1E2-8AE2-459F-AA5F-30818E287428}"/>
                </a:ext>
              </a:extLst>
            </p:cNvPr>
            <p:cNvSpPr/>
            <p:nvPr/>
          </p:nvSpPr>
          <p:spPr>
            <a:xfrm>
              <a:off x="0" y="910066"/>
              <a:ext cx="7815000" cy="1010100"/>
            </a:xfrm>
            <a:prstGeom prst="notchedRightArrow">
              <a:avLst>
                <a:gd name="adj1" fmla="val 50000"/>
                <a:gd name="adj2" fmla="val 50000"/>
              </a:avLst>
            </a:prstGeom>
            <a:solidFill>
              <a:srgbClr val="8A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s-ES" sz="2700" b="1">
                  <a:solidFill>
                    <a:srgbClr val="FFFFFF"/>
                  </a:solidFill>
                </a:rPr>
                <a:t>  </a:t>
              </a:r>
              <a:r>
                <a:rPr lang="es-ES" sz="2900" b="1">
                  <a:solidFill>
                    <a:srgbClr val="FFFFFF"/>
                  </a:solidFill>
                </a:rPr>
                <a:t> 1              2                  3                 4</a:t>
              </a:r>
              <a:endParaRPr sz="2900" b="1" i="0" u="none" strike="noStrike" cap="none">
                <a:solidFill>
                  <a:srgbClr val="FFFFFF"/>
                </a:solidFill>
              </a:endParaRPr>
            </a:p>
          </p:txBody>
        </p:sp>
        <p:sp>
          <p:nvSpPr>
            <p:cNvPr id="27" name="Google Shape;235;p12">
              <a:extLst>
                <a:ext uri="{FF2B5EF4-FFF2-40B4-BE49-F238E27FC236}">
                  <a16:creationId xmlns:a16="http://schemas.microsoft.com/office/drawing/2014/main" id="{2279E75A-9D5B-43A8-9744-6C26B7F10D23}"/>
                </a:ext>
              </a:extLst>
            </p:cNvPr>
            <p:cNvSpPr/>
            <p:nvPr/>
          </p:nvSpPr>
          <p:spPr>
            <a:xfrm>
              <a:off x="1963" y="0"/>
              <a:ext cx="1629900" cy="101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36;p12">
              <a:extLst>
                <a:ext uri="{FF2B5EF4-FFF2-40B4-BE49-F238E27FC236}">
                  <a16:creationId xmlns:a16="http://schemas.microsoft.com/office/drawing/2014/main" id="{701A6D17-C1D8-4EC2-9C62-8E20895BA14C}"/>
                </a:ext>
              </a:extLst>
            </p:cNvPr>
            <p:cNvSpPr txBox="1"/>
            <p:nvPr/>
          </p:nvSpPr>
          <p:spPr>
            <a:xfrm>
              <a:off x="-74239" y="152409"/>
              <a:ext cx="1629900" cy="93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3775" tIns="113775" rIns="113775" bIns="113775" anchor="b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s-ES" sz="1600" b="0" i="0" u="none" strike="noStrike" cap="none">
                  <a:solidFill>
                    <a:srgbClr val="3F3F3F"/>
                  </a:solidFill>
                  <a:latin typeface="Calibri"/>
                  <a:ea typeface="Calibri"/>
                  <a:cs typeface="Calibri"/>
                  <a:sym typeface="Calibri"/>
                </a:rPr>
                <a:t>Revisión de los requisitos de admisibilidad</a:t>
              </a:r>
              <a:endParaRPr sz="16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37;p12">
              <a:extLst>
                <a:ext uri="{FF2B5EF4-FFF2-40B4-BE49-F238E27FC236}">
                  <a16:creationId xmlns:a16="http://schemas.microsoft.com/office/drawing/2014/main" id="{470B19A3-4EB7-47CA-9C07-CA86FE922ECB}"/>
                </a:ext>
              </a:extLst>
            </p:cNvPr>
            <p:cNvSpPr/>
            <p:nvPr/>
          </p:nvSpPr>
          <p:spPr>
            <a:xfrm>
              <a:off x="1634708" y="1515332"/>
              <a:ext cx="1720200" cy="101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238;p12">
              <a:extLst>
                <a:ext uri="{FF2B5EF4-FFF2-40B4-BE49-F238E27FC236}">
                  <a16:creationId xmlns:a16="http://schemas.microsoft.com/office/drawing/2014/main" id="{EFAA5D56-C3FC-4B55-9B6C-B03E1EC145E4}"/>
                </a:ext>
              </a:extLst>
            </p:cNvPr>
            <p:cNvSpPr txBox="1"/>
            <p:nvPr/>
          </p:nvSpPr>
          <p:spPr>
            <a:xfrm>
              <a:off x="3278136" y="-79790"/>
              <a:ext cx="2659200" cy="116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3775" tIns="113775" rIns="113775" bIns="113775" anchor="b" anchorCtr="0">
              <a:no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1200"/>
                </a:spcBef>
                <a:spcAft>
                  <a:spcPts val="1200"/>
                </a:spcAft>
                <a:buNone/>
              </a:pPr>
              <a:r>
                <a:rPr lang="es-ES" sz="1600">
                  <a:solidFill>
                    <a:srgbClr val="3F3F3F"/>
                  </a:solidFill>
                  <a:latin typeface="Calibri"/>
                  <a:ea typeface="Calibri"/>
                  <a:cs typeface="Calibri"/>
                  <a:sym typeface="Calibri"/>
                </a:rPr>
                <a:t>Selección de beneficiados de acuerdo a ranking regional, validado por el Comité Evaluación Regional (CER).</a:t>
              </a:r>
              <a:r>
                <a:rPr lang="es-ES" sz="1600">
                  <a:solidFill>
                    <a:srgbClr val="3F3F3F"/>
                  </a:solidFill>
                </a:rPr>
                <a:t> </a:t>
              </a:r>
              <a:endParaRPr sz="1800">
                <a:solidFill>
                  <a:srgbClr val="3F3F3F"/>
                </a:solidFill>
              </a:endParaRPr>
            </a:p>
          </p:txBody>
        </p:sp>
        <p:sp>
          <p:nvSpPr>
            <p:cNvPr id="31" name="Google Shape;239;p12">
              <a:extLst>
                <a:ext uri="{FF2B5EF4-FFF2-40B4-BE49-F238E27FC236}">
                  <a16:creationId xmlns:a16="http://schemas.microsoft.com/office/drawing/2014/main" id="{CE52D5BD-BD85-4E85-B8AB-82DFF12EBB9C}"/>
                </a:ext>
              </a:extLst>
            </p:cNvPr>
            <p:cNvSpPr txBox="1"/>
            <p:nvPr/>
          </p:nvSpPr>
          <p:spPr>
            <a:xfrm>
              <a:off x="5782036" y="1667735"/>
              <a:ext cx="1434300" cy="101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3775" tIns="113775" rIns="113775" bIns="113775" anchor="t" anchorCtr="0">
              <a:noAutofit/>
            </a:bodyPr>
            <a:lstStyle/>
            <a:p>
              <a:pPr marL="0" lvl="0" indent="0" algn="l" rtl="0">
                <a:spcBef>
                  <a:spcPts val="148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s-ES" sz="1600">
                  <a:solidFill>
                    <a:srgbClr val="3F3F3F"/>
                  </a:solidFill>
                  <a:latin typeface="Calibri"/>
                  <a:ea typeface="Calibri"/>
                  <a:cs typeface="Calibri"/>
                  <a:sym typeface="Calibri"/>
                </a:rPr>
                <a:t>Notificación a seleccionados</a:t>
              </a:r>
              <a:endParaRPr sz="200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" name="Google Shape;240;p12">
            <a:extLst>
              <a:ext uri="{FF2B5EF4-FFF2-40B4-BE49-F238E27FC236}">
                <a16:creationId xmlns:a16="http://schemas.microsoft.com/office/drawing/2014/main" id="{BE9643D2-026B-459D-98CB-F994EDDB3F82}"/>
              </a:ext>
            </a:extLst>
          </p:cNvPr>
          <p:cNvSpPr txBox="1"/>
          <p:nvPr/>
        </p:nvSpPr>
        <p:spPr>
          <a:xfrm>
            <a:off x="1891125" y="4980654"/>
            <a:ext cx="22482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475"/>
              </a:spcBef>
              <a:spcAft>
                <a:spcPts val="0"/>
              </a:spcAft>
              <a:buNone/>
            </a:pPr>
            <a:r>
              <a:rPr lang="es-ES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Evaluación carpetas tributarias para identificar porcentaje de variación de ventas</a:t>
            </a:r>
            <a:endParaRPr sz="16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32988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261;p29" descr="Imagen 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1112"/>
            <a:ext cx="9207500" cy="6869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34275" y="3530602"/>
            <a:ext cx="258762" cy="11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81887" y="3429002"/>
            <a:ext cx="258762" cy="11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6" descr="https://www.minsal.cl/wp-content/uploads/2018/06/mapa_central1-371x1024-371x1024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660000">
            <a:off x="6470650" y="1444625"/>
            <a:ext cx="1731962" cy="4779962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6" descr="CuadroTexto 7"/>
          <p:cNvSpPr txBox="1"/>
          <p:nvPr/>
        </p:nvSpPr>
        <p:spPr>
          <a:xfrm>
            <a:off x="748919" y="3389170"/>
            <a:ext cx="5565775" cy="3508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244475" indent="-244475">
              <a:buClr>
                <a:srgbClr val="595959"/>
              </a:buClr>
              <a:buSzPts val="3200"/>
            </a:pPr>
            <a:r>
              <a:rPr lang="en-US" sz="3200" b="1" baseline="30000" dirty="0" err="1">
                <a:solidFill>
                  <a:srgbClr val="595959"/>
                </a:solidFill>
                <a:ea typeface="Libre Franklin"/>
                <a:cs typeface="Libre Franklin"/>
                <a:sym typeface="Libre Franklin"/>
              </a:rPr>
              <a:t>Sercotec</a:t>
            </a:r>
            <a:r>
              <a:rPr lang="en-US" sz="3200" b="1" baseline="30000" dirty="0">
                <a:solidFill>
                  <a:srgbClr val="595959"/>
                </a:solidFill>
                <a:ea typeface="Libre Franklin"/>
                <a:cs typeface="Libre Franklin"/>
                <a:sym typeface="Libre Franklin"/>
              </a:rPr>
              <a:t> </a:t>
            </a:r>
            <a:r>
              <a:rPr lang="en-US" sz="3200" b="1" baseline="30000" dirty="0" err="1">
                <a:solidFill>
                  <a:srgbClr val="595959"/>
                </a:solidFill>
                <a:ea typeface="Libre Franklin"/>
                <a:cs typeface="Libre Franklin"/>
                <a:sym typeface="Libre Franklin"/>
              </a:rPr>
              <a:t>está</a:t>
            </a:r>
            <a:r>
              <a:rPr lang="en-US" sz="3200" b="1" baseline="30000" dirty="0">
                <a:solidFill>
                  <a:srgbClr val="595959"/>
                </a:solidFill>
                <a:ea typeface="Libre Franklin"/>
                <a:cs typeface="Libre Franklin"/>
                <a:sym typeface="Libre Franklin"/>
              </a:rPr>
              <a:t> </a:t>
            </a:r>
            <a:r>
              <a:rPr lang="en-US" sz="3200" b="1" baseline="30000" dirty="0" err="1">
                <a:solidFill>
                  <a:srgbClr val="595959"/>
                </a:solidFill>
                <a:ea typeface="Libre Franklin"/>
                <a:cs typeface="Libre Franklin"/>
                <a:sym typeface="Libre Franklin"/>
              </a:rPr>
              <a:t>presente</a:t>
            </a:r>
            <a:r>
              <a:rPr lang="en-US" sz="3200" b="1" baseline="30000" dirty="0">
                <a:solidFill>
                  <a:srgbClr val="595959"/>
                </a:solidFill>
                <a:ea typeface="Libre Franklin"/>
                <a:cs typeface="Libre Franklin"/>
                <a:sym typeface="Libre Franklin"/>
              </a:rPr>
              <a:t> </a:t>
            </a:r>
            <a:r>
              <a:rPr lang="en-US" sz="3200" b="1" baseline="30000" dirty="0" err="1">
                <a:solidFill>
                  <a:srgbClr val="595959"/>
                </a:solidFill>
                <a:ea typeface="Libre Franklin"/>
                <a:cs typeface="Libre Franklin"/>
                <a:sym typeface="Libre Franklin"/>
              </a:rPr>
              <a:t>en</a:t>
            </a:r>
            <a:r>
              <a:rPr lang="en-US" sz="3200" b="1" baseline="30000" dirty="0">
                <a:solidFill>
                  <a:srgbClr val="595959"/>
                </a:solidFill>
                <a:ea typeface="Libre Franklin"/>
                <a:cs typeface="Libre Franklin"/>
                <a:sym typeface="Libre Franklin"/>
              </a:rPr>
              <a:t> </a:t>
            </a:r>
            <a:r>
              <a:rPr lang="en-US" sz="3200" b="1" baseline="30000" dirty="0" err="1">
                <a:solidFill>
                  <a:srgbClr val="595959"/>
                </a:solidFill>
                <a:ea typeface="Libre Franklin"/>
                <a:cs typeface="Libre Franklin"/>
                <a:sym typeface="Libre Franklin"/>
              </a:rPr>
              <a:t>todo</a:t>
            </a:r>
            <a:r>
              <a:rPr lang="en-US" sz="3200" b="1" baseline="30000" dirty="0">
                <a:solidFill>
                  <a:srgbClr val="595959"/>
                </a:solidFill>
                <a:ea typeface="Libre Franklin"/>
                <a:cs typeface="Libre Franklin"/>
                <a:sym typeface="Libre Franklin"/>
              </a:rPr>
              <a:t> Chile:</a:t>
            </a:r>
            <a:endParaRPr dirty="0"/>
          </a:p>
          <a:p>
            <a:pPr marL="244475" indent="-244475">
              <a:spcBef>
                <a:spcPts val="1200"/>
              </a:spcBef>
              <a:buClr>
                <a:srgbClr val="009999"/>
              </a:buClr>
              <a:buSzPts val="2240"/>
              <a:buFont typeface="Noto Sans Symbols"/>
              <a:buChar char="✔"/>
            </a:pPr>
            <a:r>
              <a:rPr lang="en-US" sz="2800" baseline="30000" dirty="0">
                <a:solidFill>
                  <a:srgbClr val="595959"/>
                </a:solidFill>
                <a:ea typeface="Libre Franklin"/>
                <a:cs typeface="Libre Franklin"/>
                <a:sym typeface="Libre Franklin"/>
              </a:rPr>
              <a:t>16 </a:t>
            </a:r>
            <a:r>
              <a:rPr lang="en-US" sz="2800" baseline="30000" dirty="0" err="1">
                <a:solidFill>
                  <a:srgbClr val="595959"/>
                </a:solidFill>
                <a:ea typeface="Libre Franklin"/>
                <a:cs typeface="Libre Franklin"/>
                <a:sym typeface="Libre Franklin"/>
              </a:rPr>
              <a:t>direcciones</a:t>
            </a:r>
            <a:r>
              <a:rPr lang="en-US" sz="2800" baseline="30000" dirty="0">
                <a:solidFill>
                  <a:srgbClr val="595959"/>
                </a:solidFill>
                <a:ea typeface="Libre Franklin"/>
                <a:cs typeface="Libre Franklin"/>
                <a:sym typeface="Libre Franklin"/>
              </a:rPr>
              <a:t> </a:t>
            </a:r>
            <a:r>
              <a:rPr lang="en-US" sz="2800" baseline="30000" dirty="0" err="1">
                <a:solidFill>
                  <a:srgbClr val="595959"/>
                </a:solidFill>
                <a:ea typeface="Libre Franklin"/>
                <a:cs typeface="Libre Franklin"/>
                <a:sym typeface="Libre Franklin"/>
              </a:rPr>
              <a:t>regionales</a:t>
            </a:r>
            <a:r>
              <a:rPr lang="en-US" sz="2800" baseline="30000" dirty="0">
                <a:solidFill>
                  <a:srgbClr val="595959"/>
                </a:solidFill>
                <a:ea typeface="Libre Franklin"/>
                <a:cs typeface="Libre Franklin"/>
                <a:sym typeface="Libre Franklin"/>
              </a:rPr>
              <a:t> y 8 </a:t>
            </a:r>
            <a:r>
              <a:rPr lang="en-US" sz="2800" baseline="30000" dirty="0" err="1">
                <a:solidFill>
                  <a:srgbClr val="595959"/>
                </a:solidFill>
                <a:ea typeface="Libre Franklin"/>
                <a:cs typeface="Libre Franklin"/>
                <a:sym typeface="Libre Franklin"/>
              </a:rPr>
              <a:t>oficinas</a:t>
            </a:r>
            <a:r>
              <a:rPr lang="en-US" sz="2800" baseline="30000" dirty="0">
                <a:solidFill>
                  <a:srgbClr val="595959"/>
                </a:solidFill>
                <a:ea typeface="Libre Franklin"/>
                <a:cs typeface="Libre Franklin"/>
                <a:sym typeface="Libre Franklin"/>
              </a:rPr>
              <a:t> </a:t>
            </a:r>
            <a:r>
              <a:rPr lang="en-US" sz="2800" baseline="30000" dirty="0" err="1">
                <a:solidFill>
                  <a:srgbClr val="595959"/>
                </a:solidFill>
                <a:ea typeface="Libre Franklin"/>
                <a:cs typeface="Libre Franklin"/>
                <a:sym typeface="Libre Franklin"/>
              </a:rPr>
              <a:t>provinciales</a:t>
            </a:r>
            <a:endParaRPr dirty="0"/>
          </a:p>
          <a:p>
            <a:pPr marL="244475" indent="-244475">
              <a:spcBef>
                <a:spcPts val="1200"/>
              </a:spcBef>
              <a:buClr>
                <a:srgbClr val="009999"/>
              </a:buClr>
              <a:buSzPts val="2240"/>
              <a:buFont typeface="Noto Sans Symbols"/>
              <a:buChar char="✔"/>
            </a:pPr>
            <a:r>
              <a:rPr lang="en-US" sz="2800" baseline="30000" dirty="0">
                <a:solidFill>
                  <a:srgbClr val="595959"/>
                </a:solidFill>
                <a:ea typeface="Libre Franklin"/>
                <a:cs typeface="Libre Franklin"/>
                <a:sym typeface="Libre Franklin"/>
              </a:rPr>
              <a:t>24 </a:t>
            </a:r>
            <a:r>
              <a:rPr lang="en-US" sz="2800" baseline="30000" dirty="0" err="1">
                <a:solidFill>
                  <a:srgbClr val="595959"/>
                </a:solidFill>
                <a:ea typeface="Libre Franklin"/>
                <a:cs typeface="Libre Franklin"/>
                <a:sym typeface="Libre Franklin"/>
              </a:rPr>
              <a:t>centros</a:t>
            </a:r>
            <a:r>
              <a:rPr lang="en-US" sz="2800" baseline="30000" dirty="0">
                <a:solidFill>
                  <a:srgbClr val="595959"/>
                </a:solidFill>
                <a:ea typeface="Libre Franklin"/>
                <a:cs typeface="Libre Franklin"/>
                <a:sym typeface="Libre Franklin"/>
              </a:rPr>
              <a:t> de </a:t>
            </a:r>
            <a:r>
              <a:rPr lang="en-US" sz="2800" baseline="30000" dirty="0" err="1">
                <a:solidFill>
                  <a:srgbClr val="595959"/>
                </a:solidFill>
                <a:ea typeface="Libre Franklin"/>
                <a:cs typeface="Libre Franklin"/>
                <a:sym typeface="Libre Franklin"/>
              </a:rPr>
              <a:t>atención</a:t>
            </a:r>
            <a:r>
              <a:rPr lang="en-US" sz="2800" baseline="30000" dirty="0">
                <a:solidFill>
                  <a:srgbClr val="595959"/>
                </a:solidFill>
                <a:ea typeface="Libre Franklin"/>
                <a:cs typeface="Libre Franklin"/>
                <a:sym typeface="Libre Franklin"/>
              </a:rPr>
              <a:t> </a:t>
            </a:r>
            <a:r>
              <a:rPr lang="en-US" sz="2800" baseline="30000" dirty="0" err="1">
                <a:solidFill>
                  <a:srgbClr val="595959"/>
                </a:solidFill>
                <a:ea typeface="Libre Franklin"/>
                <a:cs typeface="Libre Franklin"/>
                <a:sym typeface="Libre Franklin"/>
              </a:rPr>
              <a:t>Puntos</a:t>
            </a:r>
            <a:r>
              <a:rPr lang="en-US" sz="2800" baseline="30000" dirty="0">
                <a:solidFill>
                  <a:srgbClr val="595959"/>
                </a:solidFill>
                <a:ea typeface="Libre Franklin"/>
                <a:cs typeface="Libre Franklin"/>
                <a:sym typeface="Libre Franklin"/>
              </a:rPr>
              <a:t> </a:t>
            </a:r>
            <a:r>
              <a:rPr lang="en-US" sz="2800" baseline="30000" dirty="0" err="1">
                <a:solidFill>
                  <a:srgbClr val="595959"/>
                </a:solidFill>
                <a:ea typeface="Libre Franklin"/>
                <a:cs typeface="Libre Franklin"/>
                <a:sym typeface="Libre Franklin"/>
              </a:rPr>
              <a:t>Mipe</a:t>
            </a:r>
            <a:endParaRPr dirty="0"/>
          </a:p>
          <a:p>
            <a:pPr marL="244475" indent="-244475">
              <a:spcBef>
                <a:spcPts val="1200"/>
              </a:spcBef>
              <a:buClr>
                <a:srgbClr val="009999"/>
              </a:buClr>
              <a:buSzPts val="2240"/>
              <a:buFont typeface="Noto Sans Symbols"/>
              <a:buChar char="✔"/>
            </a:pPr>
            <a:r>
              <a:rPr lang="en-US" sz="2800" baseline="30000" dirty="0">
                <a:solidFill>
                  <a:srgbClr val="595959"/>
                </a:solidFill>
                <a:ea typeface="Libre Franklin"/>
                <a:cs typeface="Libre Franklin"/>
                <a:sym typeface="Libre Franklin"/>
              </a:rPr>
              <a:t>52 </a:t>
            </a:r>
            <a:r>
              <a:rPr lang="en-US" sz="2800" baseline="30000" dirty="0" err="1">
                <a:solidFill>
                  <a:srgbClr val="595959"/>
                </a:solidFill>
                <a:ea typeface="Libre Franklin"/>
                <a:cs typeface="Libre Franklin"/>
                <a:sym typeface="Libre Franklin"/>
              </a:rPr>
              <a:t>Centros</a:t>
            </a:r>
            <a:r>
              <a:rPr lang="en-US" sz="2800" baseline="30000" dirty="0">
                <a:solidFill>
                  <a:srgbClr val="595959"/>
                </a:solidFill>
                <a:ea typeface="Libre Franklin"/>
                <a:cs typeface="Libre Franklin"/>
                <a:sym typeface="Libre Franklin"/>
              </a:rPr>
              <a:t> de </a:t>
            </a:r>
            <a:r>
              <a:rPr lang="en-US" sz="2800" baseline="30000" dirty="0" err="1">
                <a:solidFill>
                  <a:srgbClr val="595959"/>
                </a:solidFill>
                <a:ea typeface="Libre Franklin"/>
                <a:cs typeface="Libre Franklin"/>
                <a:sym typeface="Libre Franklin"/>
              </a:rPr>
              <a:t>Negocios</a:t>
            </a:r>
            <a:r>
              <a:rPr lang="en-US" sz="2800" baseline="30000" dirty="0">
                <a:solidFill>
                  <a:srgbClr val="595959"/>
                </a:solidFill>
                <a:ea typeface="Libre Franklin"/>
                <a:cs typeface="Libre Franklin"/>
                <a:sym typeface="Libre Franklin"/>
              </a:rPr>
              <a:t> </a:t>
            </a:r>
            <a:r>
              <a:rPr lang="en-US" sz="2800" baseline="30000" dirty="0" err="1">
                <a:solidFill>
                  <a:srgbClr val="595959"/>
                </a:solidFill>
                <a:ea typeface="Libre Franklin"/>
                <a:cs typeface="Libre Franklin"/>
                <a:sym typeface="Libre Franklin"/>
              </a:rPr>
              <a:t>Sercotec</a:t>
            </a:r>
            <a:r>
              <a:rPr lang="en-US" sz="2800" baseline="30000" dirty="0">
                <a:solidFill>
                  <a:srgbClr val="595959"/>
                </a:solidFill>
                <a:ea typeface="Libre Franklin"/>
                <a:cs typeface="Libre Franklin"/>
                <a:sym typeface="Libre Franklin"/>
              </a:rPr>
              <a:t>  </a:t>
            </a:r>
            <a:endParaRPr dirty="0"/>
          </a:p>
          <a:p>
            <a:pPr marL="244475" indent="-244475">
              <a:spcBef>
                <a:spcPts val="1200"/>
              </a:spcBef>
              <a:buClr>
                <a:srgbClr val="009999"/>
              </a:buClr>
              <a:buSzPts val="2240"/>
              <a:buFont typeface="Noto Sans Symbols"/>
              <a:buChar char="✔"/>
            </a:pPr>
            <a:r>
              <a:rPr lang="en-US" sz="2800" baseline="30000" dirty="0">
                <a:solidFill>
                  <a:srgbClr val="595959"/>
                </a:solidFill>
                <a:ea typeface="Libre Franklin"/>
                <a:cs typeface="Libre Franklin"/>
                <a:sym typeface="Libre Franklin"/>
              </a:rPr>
              <a:t>111 </a:t>
            </a:r>
            <a:r>
              <a:rPr lang="en-US" sz="2800" baseline="30000" dirty="0" err="1">
                <a:solidFill>
                  <a:srgbClr val="595959"/>
                </a:solidFill>
                <a:ea typeface="Libre Franklin"/>
                <a:cs typeface="Libre Franklin"/>
                <a:sym typeface="Libre Franklin"/>
              </a:rPr>
              <a:t>Centros</a:t>
            </a:r>
            <a:r>
              <a:rPr lang="en-US" sz="2800" baseline="30000" dirty="0">
                <a:solidFill>
                  <a:srgbClr val="595959"/>
                </a:solidFill>
                <a:ea typeface="Libre Franklin"/>
                <a:cs typeface="Libre Franklin"/>
                <a:sym typeface="Libre Franklin"/>
              </a:rPr>
              <a:t> </a:t>
            </a:r>
            <a:r>
              <a:rPr lang="en-US" sz="2800" baseline="30000" dirty="0" err="1">
                <a:solidFill>
                  <a:srgbClr val="595959"/>
                </a:solidFill>
                <a:ea typeface="Libre Franklin"/>
                <a:cs typeface="Libre Franklin"/>
                <a:sym typeface="Libre Franklin"/>
              </a:rPr>
              <a:t>Satélites</a:t>
            </a:r>
            <a:endParaRPr dirty="0"/>
          </a:p>
          <a:p>
            <a:pPr>
              <a:spcBef>
                <a:spcPts val="1200"/>
              </a:spcBef>
            </a:pPr>
            <a:endParaRPr dirty="0"/>
          </a:p>
          <a:p>
            <a:pPr marL="244475" indent="-244475">
              <a:spcBef>
                <a:spcPts val="1200"/>
              </a:spcBef>
              <a:buClr>
                <a:srgbClr val="000000"/>
              </a:buClr>
              <a:buSzPts val="2800"/>
            </a:pPr>
            <a:endParaRPr sz="2800" baseline="30000" dirty="0">
              <a:solidFill>
                <a:srgbClr val="595959"/>
              </a:solidFill>
              <a:ea typeface="Libre Franklin"/>
              <a:cs typeface="Libre Franklin"/>
              <a:sym typeface="Libre Franklin"/>
            </a:endParaRPr>
          </a:p>
          <a:p>
            <a:pPr marL="244475" indent="-244475">
              <a:spcBef>
                <a:spcPts val="1200"/>
              </a:spcBef>
              <a:buClr>
                <a:srgbClr val="595959"/>
              </a:buClr>
              <a:buSzPts val="2800"/>
            </a:pPr>
            <a:r>
              <a:rPr lang="en-US" sz="2800" b="1" baseline="30000" dirty="0">
                <a:solidFill>
                  <a:srgbClr val="595959"/>
                </a:solidFill>
                <a:ea typeface="Libre Franklin"/>
                <a:cs typeface="Libre Franklin"/>
                <a:sym typeface="Libre Franklin"/>
              </a:rPr>
              <a:t>	</a:t>
            </a:r>
            <a:endParaRPr dirty="0"/>
          </a:p>
        </p:txBody>
      </p:sp>
      <p:pic>
        <p:nvPicPr>
          <p:cNvPr id="96" name="Google Shape;96;p16" descr="Imagen 5"/>
          <p:cNvPicPr preferRelativeResize="0"/>
          <p:nvPr/>
        </p:nvPicPr>
        <p:blipFill rotWithShape="1">
          <a:blip r:embed="rId6">
            <a:alphaModFix/>
          </a:blip>
          <a:srcRect b="62322"/>
          <a:stretch/>
        </p:blipFill>
        <p:spPr>
          <a:xfrm>
            <a:off x="6597650" y="-63500"/>
            <a:ext cx="2081212" cy="34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12012" y="1465264"/>
            <a:ext cx="258762" cy="11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65987" y="1622427"/>
            <a:ext cx="258762" cy="11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61237" y="1892302"/>
            <a:ext cx="258762" cy="11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16800" y="2035177"/>
            <a:ext cx="258762" cy="11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54900" y="2176464"/>
            <a:ext cx="258762" cy="11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54887" y="2335214"/>
            <a:ext cx="258762" cy="11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54887" y="2540002"/>
            <a:ext cx="258762" cy="11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19950" y="2874964"/>
            <a:ext cx="258762" cy="11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32650" y="3001962"/>
            <a:ext cx="258762" cy="112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91387" y="3119439"/>
            <a:ext cx="258762" cy="11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29475" y="3219452"/>
            <a:ext cx="258762" cy="11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69162" y="3290889"/>
            <a:ext cx="258762" cy="11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69162" y="3394077"/>
            <a:ext cx="258762" cy="11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348539" y="3476625"/>
            <a:ext cx="257175" cy="112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53325" y="3500439"/>
            <a:ext cx="258762" cy="11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51700" y="3571877"/>
            <a:ext cx="258762" cy="11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12025" y="3625852"/>
            <a:ext cx="258762" cy="11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78675" y="3813177"/>
            <a:ext cx="258762" cy="11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46962" y="3725864"/>
            <a:ext cx="258762" cy="11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08850" y="3524252"/>
            <a:ext cx="258762" cy="11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26300" y="3697289"/>
            <a:ext cx="258762" cy="11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81862" y="1719264"/>
            <a:ext cx="258762" cy="11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48537" y="2630489"/>
            <a:ext cx="258762" cy="11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65987" y="2741614"/>
            <a:ext cx="258762" cy="11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99350" y="3627439"/>
            <a:ext cx="258762" cy="11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86675" y="3565527"/>
            <a:ext cx="258762" cy="11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92962" y="3906839"/>
            <a:ext cx="258762" cy="11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18362" y="4000502"/>
            <a:ext cx="258762" cy="11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77087" y="4110039"/>
            <a:ext cx="258762" cy="11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42162" y="4222752"/>
            <a:ext cx="258762" cy="11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37400" y="4325939"/>
            <a:ext cx="258762" cy="11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123112" y="4448175"/>
            <a:ext cx="258762" cy="112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75537" y="5813427"/>
            <a:ext cx="258762" cy="11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81875" y="5621339"/>
            <a:ext cx="258762" cy="11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38987" y="4783139"/>
            <a:ext cx="258762" cy="11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23112" y="5035552"/>
            <a:ext cx="258762" cy="11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45325" y="5354637"/>
            <a:ext cx="258762" cy="112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27875" y="4603752"/>
            <a:ext cx="258762" cy="11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3587" y="5189539"/>
            <a:ext cx="258762" cy="11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58037" y="5491164"/>
            <a:ext cx="258762" cy="11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62850" y="5913439"/>
            <a:ext cx="258762" cy="111125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6"/>
          <p:cNvSpPr txBox="1"/>
          <p:nvPr/>
        </p:nvSpPr>
        <p:spPr>
          <a:xfrm>
            <a:off x="4174425" y="5486938"/>
            <a:ext cx="2612100" cy="7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59270" y="1493362"/>
            <a:ext cx="636439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buClr>
                <a:srgbClr val="404040"/>
              </a:buClr>
              <a:buSzPts val="1600"/>
            </a:pPr>
            <a:r>
              <a:rPr lang="es-419" dirty="0">
                <a:solidFill>
                  <a:srgbClr val="404040"/>
                </a:solidFill>
                <a:ea typeface="Libre Franklin"/>
                <a:cs typeface="Libre Franklin"/>
                <a:sym typeface="Libre Franklin"/>
              </a:rPr>
              <a:t>La misión de </a:t>
            </a:r>
            <a:r>
              <a:rPr lang="es-419" dirty="0" err="1">
                <a:solidFill>
                  <a:srgbClr val="404040"/>
                </a:solidFill>
                <a:ea typeface="Libre Franklin"/>
                <a:cs typeface="Libre Franklin"/>
                <a:sym typeface="Libre Franklin"/>
              </a:rPr>
              <a:t>Sercotec</a:t>
            </a:r>
            <a:r>
              <a:rPr lang="es-419" dirty="0">
                <a:solidFill>
                  <a:srgbClr val="404040"/>
                </a:solidFill>
                <a:ea typeface="Libre Franklin"/>
                <a:cs typeface="Libre Franklin"/>
                <a:sym typeface="Libre Franklin"/>
              </a:rPr>
              <a:t> es mejorar las capacidades y oportunidades de emprendedores, emprendedoras y de las empresas de menor tamaño para iniciar y aumentar sosteniblemente el valor de sus negocios, acompañando sus esfuerzos y evaluando el impacto de nuestra acción.</a:t>
            </a:r>
            <a:endParaRPr lang="es-419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5A48A44-620B-4038-9805-6C47C51674CF}"/>
              </a:ext>
            </a:extLst>
          </p:cNvPr>
          <p:cNvSpPr txBox="1"/>
          <p:nvPr/>
        </p:nvSpPr>
        <p:spPr>
          <a:xfrm>
            <a:off x="1065320" y="346230"/>
            <a:ext cx="58775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400" b="1" dirty="0">
                <a:solidFill>
                  <a:schemeClr val="bg1"/>
                </a:solidFill>
              </a:rPr>
              <a:t>Invitación a conectarnos</a:t>
            </a:r>
          </a:p>
        </p:txBody>
      </p:sp>
    </p:spTree>
    <p:extLst>
      <p:ext uri="{BB962C8B-B14F-4D97-AF65-F5344CB8AC3E}">
        <p14:creationId xmlns:p14="http://schemas.microsoft.com/office/powerpoint/2010/main" val="28145236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261;p29" descr="Imagen 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1112"/>
            <a:ext cx="9207500" cy="6869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9" descr="Imagen 5"/>
          <p:cNvPicPr preferRelativeResize="0"/>
          <p:nvPr/>
        </p:nvPicPr>
        <p:blipFill rotWithShape="1">
          <a:blip r:embed="rId4">
            <a:alphaModFix/>
          </a:blip>
          <a:srcRect b="62322"/>
          <a:stretch/>
        </p:blipFill>
        <p:spPr>
          <a:xfrm>
            <a:off x="6597650" y="-11112"/>
            <a:ext cx="2081212" cy="346075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9" descr="Rectángulo 6"/>
          <p:cNvSpPr txBox="1"/>
          <p:nvPr/>
        </p:nvSpPr>
        <p:spPr>
          <a:xfrm>
            <a:off x="548065" y="873472"/>
            <a:ext cx="8253412" cy="1931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algn="ctr">
              <a:buClr>
                <a:srgbClr val="FFFFFF"/>
              </a:buClr>
              <a:buSzPts val="3200"/>
            </a:pPr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  <a:sym typeface="Libre Franklin"/>
            </a:endParaRPr>
          </a:p>
          <a:p>
            <a:pPr algn="ctr">
              <a:buClr>
                <a:srgbClr val="FFFFFF"/>
              </a:buClr>
              <a:buSzPts val="3200"/>
            </a:pPr>
            <a:r>
              <a:rPr lang="en-US" sz="4800" b="1" i="1" dirty="0">
                <a:solidFill>
                  <a:schemeClr val="tx1">
                    <a:lumMod val="65000"/>
                    <a:lumOff val="35000"/>
                  </a:schemeClr>
                </a:solidFill>
                <a:sym typeface="Libre Franklin"/>
              </a:rPr>
              <a:t>“</a:t>
            </a:r>
            <a:r>
              <a:rPr lang="en-US" sz="4800" b="1" i="1" dirty="0" err="1">
                <a:solidFill>
                  <a:schemeClr val="tx1">
                    <a:lumMod val="65000"/>
                    <a:lumOff val="35000"/>
                  </a:schemeClr>
                </a:solidFill>
                <a:sym typeface="Libre Franklin"/>
              </a:rPr>
              <a:t>Impulsando</a:t>
            </a:r>
            <a:r>
              <a:rPr lang="en-US" sz="4800" b="1" i="1" dirty="0">
                <a:solidFill>
                  <a:schemeClr val="tx1">
                    <a:lumMod val="65000"/>
                    <a:lumOff val="35000"/>
                  </a:schemeClr>
                </a:solidFill>
                <a:sym typeface="Libre Franklin"/>
              </a:rPr>
              <a:t> PYMES y </a:t>
            </a:r>
            <a:r>
              <a:rPr lang="en-US" sz="4800" b="1" i="1" dirty="0" err="1">
                <a:solidFill>
                  <a:schemeClr val="tx1">
                    <a:lumMod val="65000"/>
                    <a:lumOff val="35000"/>
                  </a:schemeClr>
                </a:solidFill>
                <a:sym typeface="Libre Franklin"/>
              </a:rPr>
              <a:t>cambiando</a:t>
            </a:r>
            <a:r>
              <a:rPr lang="en-US" sz="4800" b="1" i="1" dirty="0">
                <a:solidFill>
                  <a:schemeClr val="tx1">
                    <a:lumMod val="65000"/>
                    <a:lumOff val="35000"/>
                  </a:schemeClr>
                </a:solidFill>
                <a:sym typeface="Libre Franklin"/>
              </a:rPr>
              <a:t> </a:t>
            </a:r>
            <a:r>
              <a:rPr lang="en-US" sz="4800" b="1" i="1" dirty="0" err="1">
                <a:solidFill>
                  <a:schemeClr val="tx1">
                    <a:lumMod val="65000"/>
                    <a:lumOff val="35000"/>
                  </a:schemeClr>
                </a:solidFill>
                <a:sym typeface="Libre Franklin"/>
              </a:rPr>
              <a:t>vidas</a:t>
            </a:r>
            <a:r>
              <a:rPr lang="en-US" sz="4800" b="1" i="1" dirty="0">
                <a:solidFill>
                  <a:schemeClr val="tx1">
                    <a:lumMod val="65000"/>
                    <a:lumOff val="35000"/>
                  </a:schemeClr>
                </a:solidFill>
                <a:sym typeface="Libre Franklin"/>
              </a:rPr>
              <a:t>”</a:t>
            </a:r>
            <a:endParaRPr sz="48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4744526" y="4930793"/>
            <a:ext cx="43265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Marilyn Masbernat</a:t>
            </a:r>
          </a:p>
          <a:p>
            <a:r>
              <a:rPr lang="es-ES" sz="2400" dirty="0"/>
              <a:t>Gerente de Programas SERCOTEC</a:t>
            </a:r>
          </a:p>
          <a:p>
            <a:r>
              <a:rPr lang="es-ES" sz="2400" dirty="0"/>
              <a:t>marilyn.masbernat@sercotec.cl</a:t>
            </a:r>
            <a:endParaRPr lang="es-419" sz="2400" dirty="0"/>
          </a:p>
        </p:txBody>
      </p:sp>
      <p:pic>
        <p:nvPicPr>
          <p:cNvPr id="6" name="Google Shape;71;p14"/>
          <p:cNvPicPr preferRelativeResize="0"/>
          <p:nvPr/>
        </p:nvPicPr>
        <p:blipFill rotWithShape="1">
          <a:blip r:embed="rId5">
            <a:alphaModFix/>
          </a:blip>
          <a:srcRect t="25222" b="33388"/>
          <a:stretch/>
        </p:blipFill>
        <p:spPr>
          <a:xfrm>
            <a:off x="-36419" y="4584718"/>
            <a:ext cx="4817365" cy="17146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10407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1" y="0"/>
            <a:ext cx="5333999" cy="35560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41333" cy="3556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100" y="3327400"/>
            <a:ext cx="5295900" cy="35306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91"/>
          <a:stretch/>
        </p:blipFill>
        <p:spPr>
          <a:xfrm>
            <a:off x="16933" y="3327400"/>
            <a:ext cx="4724400" cy="35306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4EFE8AB-1DE8-4EED-9523-79BC0DF5D81F}"/>
              </a:ext>
            </a:extLst>
          </p:cNvPr>
          <p:cNvSpPr txBox="1"/>
          <p:nvPr/>
        </p:nvSpPr>
        <p:spPr>
          <a:xfrm>
            <a:off x="48207" y="1480848"/>
            <a:ext cx="75002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7200" b="1" dirty="0">
                <a:solidFill>
                  <a:schemeClr val="bg1"/>
                </a:solidFill>
                <a:sym typeface="Libre Franklin"/>
              </a:rPr>
              <a:t>MUCHAS GRACIAS</a:t>
            </a:r>
            <a:endParaRPr lang="es-CL" sz="7200" dirty="0"/>
          </a:p>
        </p:txBody>
      </p:sp>
    </p:spTree>
    <p:extLst>
      <p:ext uri="{BB962C8B-B14F-4D97-AF65-F5344CB8AC3E}">
        <p14:creationId xmlns:p14="http://schemas.microsoft.com/office/powerpoint/2010/main" val="2726163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261;p29" descr="Imagen 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1112"/>
            <a:ext cx="9207500" cy="6869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7" descr="Imagen 5"/>
          <p:cNvPicPr preferRelativeResize="0"/>
          <p:nvPr/>
        </p:nvPicPr>
        <p:blipFill rotWithShape="1">
          <a:blip r:embed="rId4">
            <a:alphaModFix/>
          </a:blip>
          <a:srcRect b="62322"/>
          <a:stretch/>
        </p:blipFill>
        <p:spPr>
          <a:xfrm>
            <a:off x="6597650" y="-11112"/>
            <a:ext cx="2081212" cy="34607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7" descr="Rectángulo 6"/>
          <p:cNvSpPr txBox="1"/>
          <p:nvPr/>
        </p:nvSpPr>
        <p:spPr>
          <a:xfrm>
            <a:off x="511174" y="404812"/>
            <a:ext cx="5796320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>
              <a:buClr>
                <a:srgbClr val="FFFFFF"/>
              </a:buClr>
              <a:buSzPts val="3200"/>
            </a:pPr>
            <a:r>
              <a:rPr lang="en-US" sz="3200" b="1" dirty="0">
                <a:solidFill>
                  <a:srgbClr val="FFFFFF"/>
                </a:solidFill>
                <a:ea typeface="Libre Franklin"/>
                <a:cs typeface="Libre Franklin"/>
                <a:sym typeface="Libre Franklin"/>
              </a:rPr>
              <a:t>APUESTA DIGITAL DE SERCOTEC</a:t>
            </a:r>
            <a:endParaRPr dirty="0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878798761"/>
              </p:ext>
            </p:extLst>
          </p:nvPr>
        </p:nvGraphicFramePr>
        <p:xfrm>
          <a:off x="433841" y="1134381"/>
          <a:ext cx="8371568" cy="56302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916237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261;p29" descr="Imagen 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1112"/>
            <a:ext cx="9207500" cy="686911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bject 2"/>
          <p:cNvSpPr/>
          <p:nvPr/>
        </p:nvSpPr>
        <p:spPr>
          <a:xfrm>
            <a:off x="1" y="-26126"/>
            <a:ext cx="2527300" cy="850900"/>
          </a:xfrm>
          <a:custGeom>
            <a:avLst/>
            <a:gdLst/>
            <a:ahLst/>
            <a:cxnLst/>
            <a:rect l="l" t="t" r="r" b="b"/>
            <a:pathLst>
              <a:path w="2287905" h="581025">
                <a:moveTo>
                  <a:pt x="0" y="580644"/>
                </a:moveTo>
                <a:lnTo>
                  <a:pt x="2287524" y="580644"/>
                </a:lnTo>
                <a:lnTo>
                  <a:pt x="2287524" y="0"/>
                </a:lnTo>
                <a:lnTo>
                  <a:pt x="0" y="0"/>
                </a:lnTo>
                <a:lnTo>
                  <a:pt x="0" y="580644"/>
                </a:lnTo>
                <a:close/>
              </a:path>
            </a:pathLst>
          </a:custGeom>
          <a:solidFill>
            <a:srgbClr val="FE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8124" y="229870"/>
            <a:ext cx="2403476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dirty="0">
                <a:latin typeface="+mn-lt"/>
              </a:rPr>
              <a:t>RUTA</a:t>
            </a:r>
            <a:r>
              <a:rPr sz="2400" b="0" spc="-105" dirty="0">
                <a:latin typeface="+mn-lt"/>
              </a:rPr>
              <a:t> </a:t>
            </a:r>
            <a:r>
              <a:rPr sz="2400" b="0" spc="-5" dirty="0">
                <a:latin typeface="+mn-lt"/>
              </a:rPr>
              <a:t>DIGITAL</a:t>
            </a:r>
            <a:endParaRPr sz="2400" b="0" dirty="0">
              <a:latin typeface="+mn-l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756916" y="1676400"/>
            <a:ext cx="3602735" cy="31454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7042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61;p29" descr="Imagen 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207500" cy="686911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object 2"/>
          <p:cNvSpPr/>
          <p:nvPr/>
        </p:nvSpPr>
        <p:spPr>
          <a:xfrm>
            <a:off x="1" y="-26126"/>
            <a:ext cx="2527300" cy="850900"/>
          </a:xfrm>
          <a:custGeom>
            <a:avLst/>
            <a:gdLst/>
            <a:ahLst/>
            <a:cxnLst/>
            <a:rect l="l" t="t" r="r" b="b"/>
            <a:pathLst>
              <a:path w="2287905" h="581025">
                <a:moveTo>
                  <a:pt x="0" y="580644"/>
                </a:moveTo>
                <a:lnTo>
                  <a:pt x="2287524" y="580644"/>
                </a:lnTo>
                <a:lnTo>
                  <a:pt x="2287524" y="0"/>
                </a:lnTo>
                <a:lnTo>
                  <a:pt x="0" y="0"/>
                </a:lnTo>
                <a:lnTo>
                  <a:pt x="0" y="580644"/>
                </a:lnTo>
                <a:close/>
              </a:path>
            </a:pathLst>
          </a:custGeom>
          <a:solidFill>
            <a:srgbClr val="FE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3"/>
          <p:cNvSpPr txBox="1">
            <a:spLocks noGrp="1"/>
          </p:cNvSpPr>
          <p:nvPr>
            <p:ph type="title"/>
          </p:nvPr>
        </p:nvSpPr>
        <p:spPr>
          <a:xfrm>
            <a:off x="238124" y="229870"/>
            <a:ext cx="2403476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chemeClr val="bg1"/>
                </a:solidFill>
                <a:latin typeface="+mn-lt"/>
              </a:rPr>
              <a:t>RUTA</a:t>
            </a:r>
            <a:r>
              <a:rPr sz="2400" spc="-105" dirty="0">
                <a:solidFill>
                  <a:schemeClr val="bg1"/>
                </a:solidFill>
                <a:latin typeface="+mn-lt"/>
              </a:rPr>
              <a:t> </a:t>
            </a:r>
            <a:r>
              <a:rPr sz="2400" spc="-5" dirty="0">
                <a:solidFill>
                  <a:schemeClr val="bg1"/>
                </a:solidFill>
                <a:latin typeface="+mn-lt"/>
              </a:rPr>
              <a:t>DIGITAL</a:t>
            </a:r>
            <a:endParaRPr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Google Shape;109;p6">
            <a:extLst>
              <a:ext uri="{FF2B5EF4-FFF2-40B4-BE49-F238E27FC236}">
                <a16:creationId xmlns:a16="http://schemas.microsoft.com/office/drawing/2014/main" id="{76A9D881-B1A3-4D1D-BFE8-B70C31C16C1C}"/>
              </a:ext>
            </a:extLst>
          </p:cNvPr>
          <p:cNvSpPr txBox="1"/>
          <p:nvPr/>
        </p:nvSpPr>
        <p:spPr>
          <a:xfrm>
            <a:off x="468325" y="1829442"/>
            <a:ext cx="8384700" cy="40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300" b="1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La digitalización brinda a las empresas:</a:t>
            </a:r>
            <a:endParaRPr sz="1500" dirty="0">
              <a:solidFill>
                <a:srgbClr val="595959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0" i="0" u="none" strike="noStrike" cap="none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100"/>
              <a:buFont typeface="Noto Sans Symbols"/>
              <a:buChar char="✔"/>
            </a:pPr>
            <a:r>
              <a:rPr lang="es-ES" sz="21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Mayor visibilidad de la oferta de sus productos o servicios.</a:t>
            </a:r>
            <a:endParaRPr sz="1300" dirty="0">
              <a:solidFill>
                <a:srgbClr val="595959"/>
              </a:solidFill>
            </a:endParaRPr>
          </a:p>
          <a:p>
            <a:pPr marL="342900" marR="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100"/>
              <a:buFont typeface="Noto Sans Symbols"/>
              <a:buChar char="✔"/>
            </a:pPr>
            <a:r>
              <a:rPr lang="es-ES" sz="21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Desarrollo de nuevos negocios.</a:t>
            </a:r>
            <a:endParaRPr sz="1300" dirty="0">
              <a:solidFill>
                <a:srgbClr val="595959"/>
              </a:solidFill>
            </a:endParaRPr>
          </a:p>
          <a:p>
            <a:pPr marL="342900" marR="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100"/>
              <a:buFont typeface="Noto Sans Symbols"/>
              <a:buChar char="✔"/>
            </a:pPr>
            <a:r>
              <a:rPr lang="es-ES" sz="21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Presencia en nuevos mercados.</a:t>
            </a:r>
            <a:endParaRPr sz="1300" dirty="0">
              <a:solidFill>
                <a:srgbClr val="595959"/>
              </a:solidFill>
            </a:endParaRPr>
          </a:p>
          <a:p>
            <a:pPr marL="342900" marR="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100"/>
              <a:buFont typeface="Noto Sans Symbols"/>
              <a:buChar char="✔"/>
            </a:pPr>
            <a:r>
              <a:rPr lang="es-ES" sz="21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Diversificación de su cartera de clientes.</a:t>
            </a:r>
            <a:endParaRPr sz="1300" dirty="0">
              <a:solidFill>
                <a:srgbClr val="595959"/>
              </a:solidFill>
            </a:endParaRPr>
          </a:p>
          <a:p>
            <a:pPr marL="342900" marR="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100"/>
              <a:buFont typeface="Noto Sans Symbols"/>
              <a:buChar char="✔"/>
            </a:pPr>
            <a:r>
              <a:rPr lang="es-ES" sz="21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Mayor orden en la administración de sus negocios.</a:t>
            </a:r>
            <a:endParaRPr sz="1300" dirty="0">
              <a:solidFill>
                <a:srgbClr val="595959"/>
              </a:solidFill>
            </a:endParaRPr>
          </a:p>
          <a:p>
            <a:pPr marL="342900" marR="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100"/>
              <a:buFont typeface="Noto Sans Symbols"/>
              <a:buChar char="✔"/>
            </a:pPr>
            <a:r>
              <a:rPr lang="es-ES" sz="21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Mejor administración de su tiempo y proyección a largo plazo.</a:t>
            </a:r>
            <a:endParaRPr sz="1300" dirty="0">
              <a:solidFill>
                <a:srgbClr val="595959"/>
              </a:solidFill>
            </a:endParaRPr>
          </a:p>
          <a:p>
            <a:pPr marL="342900" marR="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100"/>
              <a:buFont typeface="Noto Sans Symbols"/>
              <a:buChar char="✔"/>
            </a:pPr>
            <a:r>
              <a:rPr lang="es-ES" sz="21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Mejor experiencia y oportunidad de compra para sus clientes. </a:t>
            </a:r>
            <a:endParaRPr sz="2100" b="0" i="0" u="none" strike="noStrike" cap="none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0307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61;p29" descr="Imagen 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207500" cy="686911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object 2"/>
          <p:cNvSpPr/>
          <p:nvPr/>
        </p:nvSpPr>
        <p:spPr>
          <a:xfrm>
            <a:off x="1" y="-26126"/>
            <a:ext cx="2527300" cy="850900"/>
          </a:xfrm>
          <a:custGeom>
            <a:avLst/>
            <a:gdLst/>
            <a:ahLst/>
            <a:cxnLst/>
            <a:rect l="l" t="t" r="r" b="b"/>
            <a:pathLst>
              <a:path w="2287905" h="581025">
                <a:moveTo>
                  <a:pt x="0" y="580644"/>
                </a:moveTo>
                <a:lnTo>
                  <a:pt x="2287524" y="580644"/>
                </a:lnTo>
                <a:lnTo>
                  <a:pt x="2287524" y="0"/>
                </a:lnTo>
                <a:lnTo>
                  <a:pt x="0" y="0"/>
                </a:lnTo>
                <a:lnTo>
                  <a:pt x="0" y="580644"/>
                </a:lnTo>
                <a:close/>
              </a:path>
            </a:pathLst>
          </a:custGeom>
          <a:solidFill>
            <a:srgbClr val="FE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69131" y="1350135"/>
            <a:ext cx="1583436" cy="13289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08679" y="4717037"/>
            <a:ext cx="1882139" cy="13289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981636" y="4607591"/>
            <a:ext cx="1584960" cy="1301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714999" y="5993478"/>
            <a:ext cx="2702433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cs typeface="Carlito"/>
              </a:rPr>
              <a:t>2.0</a:t>
            </a:r>
            <a:r>
              <a:rPr lang="es-ES" sz="1600" spc="-5" dirty="0">
                <a:cs typeface="Carlito"/>
              </a:rPr>
              <a:t>65</a:t>
            </a:r>
            <a:r>
              <a:rPr sz="1600" spc="-5" dirty="0">
                <a:cs typeface="Carlito"/>
              </a:rPr>
              <a:t> beneficiarios Kit</a:t>
            </a:r>
            <a:r>
              <a:rPr sz="1600" spc="-25" dirty="0">
                <a:cs typeface="Carlito"/>
              </a:rPr>
              <a:t> </a:t>
            </a:r>
            <a:r>
              <a:rPr sz="1600" spc="-5" dirty="0">
                <a:cs typeface="Carlito"/>
              </a:rPr>
              <a:t>Digital</a:t>
            </a:r>
            <a:endParaRPr sz="1600" dirty="0">
              <a:cs typeface="Carlito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68327" y="6001230"/>
            <a:ext cx="2860675" cy="52104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indent="345440" algn="ctr">
              <a:lnSpc>
                <a:spcPct val="100600"/>
              </a:lnSpc>
              <a:spcBef>
                <a:spcPts val="85"/>
              </a:spcBef>
            </a:pPr>
            <a:r>
              <a:rPr sz="1600" spc="-10" dirty="0">
                <a:cs typeface="Carlito"/>
              </a:rPr>
              <a:t>17.107 </a:t>
            </a:r>
            <a:r>
              <a:rPr sz="1600" spc="-10" dirty="0" err="1">
                <a:cs typeface="Carlito"/>
              </a:rPr>
              <a:t>inscritos</a:t>
            </a:r>
            <a:r>
              <a:rPr sz="1600" spc="-10" dirty="0">
                <a:cs typeface="Carlito"/>
              </a:rPr>
              <a:t>  </a:t>
            </a:r>
            <a:endParaRPr lang="es-ES" sz="1600" spc="-10" dirty="0">
              <a:cs typeface="Carlito"/>
            </a:endParaRPr>
          </a:p>
          <a:p>
            <a:pPr marL="12700" marR="5080" indent="345440" algn="ctr">
              <a:lnSpc>
                <a:spcPct val="100600"/>
              </a:lnSpc>
              <a:spcBef>
                <a:spcPts val="85"/>
              </a:spcBef>
            </a:pPr>
            <a:r>
              <a:rPr sz="1600" spc="-5" dirty="0" err="1">
                <a:cs typeface="Carlito"/>
              </a:rPr>
              <a:t>Más</a:t>
            </a:r>
            <a:r>
              <a:rPr sz="1600" spc="-5" dirty="0">
                <a:cs typeface="Carlito"/>
              </a:rPr>
              <a:t> de 5.000</a:t>
            </a:r>
            <a:r>
              <a:rPr sz="1600" spc="-40" dirty="0">
                <a:cs typeface="Carlito"/>
              </a:rPr>
              <a:t> </a:t>
            </a:r>
            <a:r>
              <a:rPr sz="1600" spc="-5" dirty="0">
                <a:cs typeface="Carlito"/>
              </a:rPr>
              <a:t>egresados</a:t>
            </a:r>
            <a:endParaRPr sz="1600" dirty="0">
              <a:cs typeface="Carlito"/>
            </a:endParaRPr>
          </a:p>
        </p:txBody>
      </p:sp>
      <p:sp>
        <p:nvSpPr>
          <p:cNvPr id="14" name="object 3"/>
          <p:cNvSpPr txBox="1">
            <a:spLocks noGrp="1"/>
          </p:cNvSpPr>
          <p:nvPr>
            <p:ph type="title"/>
          </p:nvPr>
        </p:nvSpPr>
        <p:spPr>
          <a:xfrm>
            <a:off x="238124" y="229870"/>
            <a:ext cx="2403476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chemeClr val="bg1"/>
                </a:solidFill>
                <a:latin typeface="+mn-lt"/>
              </a:rPr>
              <a:t>RUTA</a:t>
            </a:r>
            <a:r>
              <a:rPr sz="2400" spc="-105" dirty="0">
                <a:solidFill>
                  <a:schemeClr val="bg1"/>
                </a:solidFill>
                <a:latin typeface="+mn-lt"/>
              </a:rPr>
              <a:t> </a:t>
            </a:r>
            <a:r>
              <a:rPr sz="2400" spc="-5" dirty="0">
                <a:solidFill>
                  <a:schemeClr val="bg1"/>
                </a:solidFill>
                <a:latin typeface="+mn-lt"/>
              </a:rPr>
              <a:t>DIGITAL</a:t>
            </a:r>
            <a:endParaRPr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Google Shape;97;p2">
            <a:extLst>
              <a:ext uri="{FF2B5EF4-FFF2-40B4-BE49-F238E27FC236}">
                <a16:creationId xmlns:a16="http://schemas.microsoft.com/office/drawing/2014/main" id="{5D8D7EA0-A01C-4052-9862-BF003B76D85C}"/>
              </a:ext>
            </a:extLst>
          </p:cNvPr>
          <p:cNvSpPr txBox="1"/>
          <p:nvPr/>
        </p:nvSpPr>
        <p:spPr>
          <a:xfrm>
            <a:off x="468300" y="2644050"/>
            <a:ext cx="8207400" cy="18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255" marR="8890" lvl="0" indent="2540" algn="just" rtl="0">
              <a:lnSpc>
                <a:spcPct val="99583"/>
              </a:lnSpc>
              <a:spcBef>
                <a:spcPts val="147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3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El programa Ruta Digital nace bajo el alero del programa Digitaliza tu Pyme del Ministerio de Economía, Fomento y Turismo, cuyo principal objetivo es sensibilizar a los micro y pequeños empresarios (as) sobre las ventajas y desafíos de la digitalización de sus negocios</a:t>
            </a:r>
            <a:r>
              <a:rPr lang="es-ES" sz="23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400" b="0" i="0" u="none" strike="noStrike" cap="none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030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61;p29" descr="Imagen 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207500" cy="686911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object 2"/>
          <p:cNvSpPr/>
          <p:nvPr/>
        </p:nvSpPr>
        <p:spPr>
          <a:xfrm>
            <a:off x="1" y="-26126"/>
            <a:ext cx="2527300" cy="850900"/>
          </a:xfrm>
          <a:custGeom>
            <a:avLst/>
            <a:gdLst/>
            <a:ahLst/>
            <a:cxnLst/>
            <a:rect l="l" t="t" r="r" b="b"/>
            <a:pathLst>
              <a:path w="2287905" h="581025">
                <a:moveTo>
                  <a:pt x="0" y="580644"/>
                </a:moveTo>
                <a:lnTo>
                  <a:pt x="2287524" y="580644"/>
                </a:lnTo>
                <a:lnTo>
                  <a:pt x="2287524" y="0"/>
                </a:lnTo>
                <a:lnTo>
                  <a:pt x="0" y="0"/>
                </a:lnTo>
                <a:lnTo>
                  <a:pt x="0" y="580644"/>
                </a:lnTo>
                <a:close/>
              </a:path>
            </a:pathLst>
          </a:custGeom>
          <a:solidFill>
            <a:srgbClr val="FE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3"/>
          <p:cNvSpPr txBox="1">
            <a:spLocks noGrp="1"/>
          </p:cNvSpPr>
          <p:nvPr>
            <p:ph type="title"/>
          </p:nvPr>
        </p:nvSpPr>
        <p:spPr>
          <a:xfrm>
            <a:off x="238124" y="229870"/>
            <a:ext cx="2403476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chemeClr val="bg1"/>
                </a:solidFill>
                <a:latin typeface="+mn-lt"/>
              </a:rPr>
              <a:t>RUTA</a:t>
            </a:r>
            <a:r>
              <a:rPr sz="2400" spc="-105" dirty="0">
                <a:solidFill>
                  <a:schemeClr val="bg1"/>
                </a:solidFill>
                <a:latin typeface="+mn-lt"/>
              </a:rPr>
              <a:t> </a:t>
            </a:r>
            <a:r>
              <a:rPr sz="2400" spc="-5" dirty="0">
                <a:solidFill>
                  <a:schemeClr val="bg1"/>
                </a:solidFill>
                <a:latin typeface="+mn-lt"/>
              </a:rPr>
              <a:t>DIGITAL</a:t>
            </a:r>
            <a:endParaRPr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Google Shape;114;p3">
            <a:extLst>
              <a:ext uri="{FF2B5EF4-FFF2-40B4-BE49-F238E27FC236}">
                <a16:creationId xmlns:a16="http://schemas.microsoft.com/office/drawing/2014/main" id="{627A1595-96B5-4451-BDCD-EFDC017B23F8}"/>
              </a:ext>
            </a:extLst>
          </p:cNvPr>
          <p:cNvSpPr/>
          <p:nvPr/>
        </p:nvSpPr>
        <p:spPr>
          <a:xfrm>
            <a:off x="2867192" y="250998"/>
            <a:ext cx="520783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s-ES" sz="3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¿Qué es</a:t>
            </a:r>
            <a:r>
              <a:rPr lang="es-ES" sz="3600" b="1" dirty="0">
                <a:solidFill>
                  <a:srgbClr val="FFFFFF"/>
                </a:solidFill>
                <a:sym typeface="Arial"/>
              </a:rPr>
              <a:t> </a:t>
            </a:r>
            <a:r>
              <a:rPr lang="es-ES" sz="3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Ruta Digital?</a:t>
            </a:r>
            <a:endParaRPr sz="36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15;p3">
            <a:extLst>
              <a:ext uri="{FF2B5EF4-FFF2-40B4-BE49-F238E27FC236}">
                <a16:creationId xmlns:a16="http://schemas.microsoft.com/office/drawing/2014/main" id="{C496BAF3-B745-468E-8F35-15EFFE241D8A}"/>
              </a:ext>
            </a:extLst>
          </p:cNvPr>
          <p:cNvSpPr txBox="1"/>
          <p:nvPr/>
        </p:nvSpPr>
        <p:spPr>
          <a:xfrm>
            <a:off x="392125" y="1794575"/>
            <a:ext cx="41052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0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Es un programa que acompaña a las micro y pequeñas empresas en el proceso de digitalización de sus negocios a través de:</a:t>
            </a: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17;p3">
            <a:extLst>
              <a:ext uri="{FF2B5EF4-FFF2-40B4-BE49-F238E27FC236}">
                <a16:creationId xmlns:a16="http://schemas.microsoft.com/office/drawing/2014/main" id="{2F37CA16-F1D8-4AE9-835C-73B9576BE72D}"/>
              </a:ext>
            </a:extLst>
          </p:cNvPr>
          <p:cNvSpPr/>
          <p:nvPr/>
        </p:nvSpPr>
        <p:spPr>
          <a:xfrm>
            <a:off x="4819650" y="2830666"/>
            <a:ext cx="4105200" cy="2295600"/>
          </a:xfrm>
          <a:prstGeom prst="roundRect">
            <a:avLst>
              <a:gd name="adj" fmla="val 16667"/>
            </a:avLst>
          </a:prstGeom>
          <a:solidFill>
            <a:srgbClr val="FEC2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18;p3">
            <a:extLst>
              <a:ext uri="{FF2B5EF4-FFF2-40B4-BE49-F238E27FC236}">
                <a16:creationId xmlns:a16="http://schemas.microsoft.com/office/drawing/2014/main" id="{EED7D1CB-8719-4FE4-B322-143713FCB920}"/>
              </a:ext>
            </a:extLst>
          </p:cNvPr>
          <p:cNvSpPr txBox="1"/>
          <p:nvPr/>
        </p:nvSpPr>
        <p:spPr>
          <a:xfrm flipH="1">
            <a:off x="5014050" y="2989516"/>
            <a:ext cx="3716400" cy="19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dirty="0">
                <a:solidFill>
                  <a:srgbClr val="595959"/>
                </a:solidFill>
              </a:rPr>
              <a:t>¡CONSIDERACIÓN!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5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Antes de iniciar la capacitación, los empresarios(as) deben realizar un Test de Madurez Digital, que determinará el o los cursos a desarrollar. Al término de éstos, se aplica  un nuevo test que identificará el grado de conocimiento adquirido tras la realización de los cursos.</a:t>
            </a:r>
            <a:endParaRPr sz="1350" b="0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19;p3">
            <a:extLst>
              <a:ext uri="{FF2B5EF4-FFF2-40B4-BE49-F238E27FC236}">
                <a16:creationId xmlns:a16="http://schemas.microsoft.com/office/drawing/2014/main" id="{EB2325A8-E8A4-4ADA-93F9-6A254DDE1021}"/>
              </a:ext>
            </a:extLst>
          </p:cNvPr>
          <p:cNvSpPr txBox="1"/>
          <p:nvPr/>
        </p:nvSpPr>
        <p:spPr>
          <a:xfrm>
            <a:off x="474225" y="3371485"/>
            <a:ext cx="43929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✔"/>
            </a:pPr>
            <a:r>
              <a:rPr lang="es-ES" sz="2000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Capacitación</a:t>
            </a:r>
            <a:r>
              <a:rPr lang="es-ES" sz="20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a través de cursos gratuitos de formación empresarial disponibles en </a:t>
            </a:r>
            <a:r>
              <a:rPr lang="es-ES" sz="2000" u="sng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www.rutadigital.cl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20;p3">
            <a:extLst>
              <a:ext uri="{FF2B5EF4-FFF2-40B4-BE49-F238E27FC236}">
                <a16:creationId xmlns:a16="http://schemas.microsoft.com/office/drawing/2014/main" id="{1B587AE2-734E-4188-9581-08753939AF3A}"/>
              </a:ext>
            </a:extLst>
          </p:cNvPr>
          <p:cNvSpPr txBox="1"/>
          <p:nvPr/>
        </p:nvSpPr>
        <p:spPr>
          <a:xfrm>
            <a:off x="656375" y="4758600"/>
            <a:ext cx="41052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✔"/>
            </a:pPr>
            <a:r>
              <a:rPr lang="es-ES" sz="20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Kit Digital</a:t>
            </a:r>
            <a:r>
              <a:rPr lang="es-E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, subsidio no reembolsable para la adquisición de distintas herramientas de software y hardware.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8292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261;p29" descr="Imagen 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1112"/>
            <a:ext cx="9207500" cy="686911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object 2"/>
          <p:cNvSpPr/>
          <p:nvPr/>
        </p:nvSpPr>
        <p:spPr>
          <a:xfrm>
            <a:off x="1" y="-26126"/>
            <a:ext cx="2527300" cy="850900"/>
          </a:xfrm>
          <a:custGeom>
            <a:avLst/>
            <a:gdLst/>
            <a:ahLst/>
            <a:cxnLst/>
            <a:rect l="l" t="t" r="r" b="b"/>
            <a:pathLst>
              <a:path w="2287905" h="581025">
                <a:moveTo>
                  <a:pt x="0" y="580644"/>
                </a:moveTo>
                <a:lnTo>
                  <a:pt x="2287524" y="580644"/>
                </a:lnTo>
                <a:lnTo>
                  <a:pt x="2287524" y="0"/>
                </a:lnTo>
                <a:lnTo>
                  <a:pt x="0" y="0"/>
                </a:lnTo>
                <a:lnTo>
                  <a:pt x="0" y="580644"/>
                </a:lnTo>
                <a:close/>
              </a:path>
            </a:pathLst>
          </a:custGeom>
          <a:solidFill>
            <a:srgbClr val="FE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3"/>
          <p:cNvSpPr txBox="1">
            <a:spLocks noGrp="1"/>
          </p:cNvSpPr>
          <p:nvPr>
            <p:ph type="title"/>
          </p:nvPr>
        </p:nvSpPr>
        <p:spPr>
          <a:xfrm>
            <a:off x="238124" y="229870"/>
            <a:ext cx="2403476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chemeClr val="bg1"/>
                </a:solidFill>
                <a:latin typeface="+mn-lt"/>
              </a:rPr>
              <a:t>RUTA</a:t>
            </a:r>
            <a:r>
              <a:rPr sz="2400" spc="-105" dirty="0">
                <a:solidFill>
                  <a:schemeClr val="bg1"/>
                </a:solidFill>
                <a:latin typeface="+mn-lt"/>
              </a:rPr>
              <a:t> </a:t>
            </a:r>
            <a:r>
              <a:rPr sz="2400" spc="-5" dirty="0">
                <a:solidFill>
                  <a:schemeClr val="bg1"/>
                </a:solidFill>
                <a:latin typeface="+mn-lt"/>
              </a:rPr>
              <a:t>DIGITAL</a:t>
            </a:r>
            <a:endParaRPr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Google Shape;141;gcc05057003_1_12">
            <a:extLst>
              <a:ext uri="{FF2B5EF4-FFF2-40B4-BE49-F238E27FC236}">
                <a16:creationId xmlns:a16="http://schemas.microsoft.com/office/drawing/2014/main" id="{04A7CD18-E482-4450-98F0-B44564F747EF}"/>
              </a:ext>
            </a:extLst>
          </p:cNvPr>
          <p:cNvSpPr/>
          <p:nvPr/>
        </p:nvSpPr>
        <p:spPr>
          <a:xfrm>
            <a:off x="4098175" y="1702560"/>
            <a:ext cx="4829400" cy="19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492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900"/>
              <a:buFont typeface="Calibri"/>
              <a:buChar char="●"/>
            </a:pPr>
            <a:r>
              <a:rPr lang="es-ES" sz="19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Personas naturales o jurídicas con o sin inicio de actividades en primera categoría ante el Servicio de Impuestos Internos (SII), que necesiten conocer herramientas digitales disponibles y sus potenciales beneficios para un futuro negocio.</a:t>
            </a:r>
            <a:endParaRPr sz="1900" b="0" i="0" u="none" strike="noStrike" cap="none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42;gcc05057003_1_12">
            <a:extLst>
              <a:ext uri="{FF2B5EF4-FFF2-40B4-BE49-F238E27FC236}">
                <a16:creationId xmlns:a16="http://schemas.microsoft.com/office/drawing/2014/main" id="{65D5A6D7-A5F5-4C1F-85C6-BDB74525A9FA}"/>
              </a:ext>
            </a:extLst>
          </p:cNvPr>
          <p:cNvSpPr txBox="1"/>
          <p:nvPr/>
        </p:nvSpPr>
        <p:spPr>
          <a:xfrm>
            <a:off x="2739175" y="-71225"/>
            <a:ext cx="61884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0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¿Quiénes pueden acceder a los</a:t>
            </a:r>
            <a:r>
              <a:rPr lang="es-ES" sz="30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30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curso</a:t>
            </a:r>
            <a:r>
              <a:rPr lang="es-ES" sz="30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 </a:t>
            </a:r>
            <a:r>
              <a:rPr lang="es-ES" sz="30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 Ruta Digital?</a:t>
            </a:r>
            <a:endParaRPr sz="30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44;gcc05057003_1_12">
            <a:extLst>
              <a:ext uri="{FF2B5EF4-FFF2-40B4-BE49-F238E27FC236}">
                <a16:creationId xmlns:a16="http://schemas.microsoft.com/office/drawing/2014/main" id="{997BCDE0-45B6-4134-AC18-F0DFEE893C5E}"/>
              </a:ext>
            </a:extLst>
          </p:cNvPr>
          <p:cNvSpPr txBox="1"/>
          <p:nvPr/>
        </p:nvSpPr>
        <p:spPr>
          <a:xfrm flipH="1">
            <a:off x="5427600" y="3797232"/>
            <a:ext cx="3716400" cy="15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dirty="0">
                <a:solidFill>
                  <a:srgbClr val="595959"/>
                </a:solidFill>
              </a:rPr>
              <a:t>¡CONSIDERACIÓN!</a:t>
            </a:r>
            <a:endParaRPr dirty="0">
              <a:solidFill>
                <a:srgbClr val="595959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Quienes posterior a la aprobación de los cursos, deseen postular a Kit Digital, deben contar con inicio de actividades en primera categoría ante SII.</a:t>
            </a:r>
            <a:endParaRPr sz="1250" b="1" dirty="0">
              <a:solidFill>
                <a:srgbClr val="595959"/>
              </a:solidFill>
            </a:endParaRPr>
          </a:p>
        </p:txBody>
      </p:sp>
      <p:pic>
        <p:nvPicPr>
          <p:cNvPr id="13" name="Google Shape;138;gcc05057003_1_12">
            <a:extLst>
              <a:ext uri="{FF2B5EF4-FFF2-40B4-BE49-F238E27FC236}">
                <a16:creationId xmlns:a16="http://schemas.microsoft.com/office/drawing/2014/main" id="{49137F8A-C89E-48FA-B42A-398F164D418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" y="944575"/>
            <a:ext cx="7884547" cy="5913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993011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2501</TotalTime>
  <Words>1899</Words>
  <Application>Microsoft Office PowerPoint</Application>
  <PresentationFormat>Presentación en pantalla (4:3)</PresentationFormat>
  <Paragraphs>237</Paragraphs>
  <Slides>34</Slides>
  <Notes>18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42" baseType="lpstr">
      <vt:lpstr>Arial</vt:lpstr>
      <vt:lpstr>Arial Black</vt:lpstr>
      <vt:lpstr>Calibri</vt:lpstr>
      <vt:lpstr>Calibri Light</vt:lpstr>
      <vt:lpstr>Carlito</vt:lpstr>
      <vt:lpstr>Libre Franklin</vt:lpstr>
      <vt:lpstr>Noto Sans Symbols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RUTA DIGITAL</vt:lpstr>
      <vt:lpstr>RUTA DIGITAL</vt:lpstr>
      <vt:lpstr>RUTA DIGITAL</vt:lpstr>
      <vt:lpstr>RUTA DIGITAL</vt:lpstr>
      <vt:lpstr>RUTA DIGITAL</vt:lpstr>
      <vt:lpstr>RUTA DIGITAL</vt:lpstr>
      <vt:lpstr>RUTA DIGITAL</vt:lpstr>
      <vt:lpstr>RUTA DIGITAL</vt:lpstr>
      <vt:lpstr>RUTA DIGITAL</vt:lpstr>
      <vt:lpstr>RUTA DIGITAL</vt:lpstr>
      <vt:lpstr>RUTA DIGITAL</vt:lpstr>
      <vt:lpstr>RUTA DIGITAL</vt:lpstr>
      <vt:lpstr>RUTA DIGITAL</vt:lpstr>
      <vt:lpstr>RUTA DIGITAL</vt:lpstr>
      <vt:lpstr>RUTA DIGITAL</vt:lpstr>
      <vt:lpstr>Presentación de PowerPoint</vt:lpstr>
      <vt:lpstr>REACTÍVATE</vt:lpstr>
      <vt:lpstr>REACTÍVATE</vt:lpstr>
      <vt:lpstr>REACTÍVATE</vt:lpstr>
      <vt:lpstr>REACTÍVATE</vt:lpstr>
      <vt:lpstr>REACTÍVATE</vt:lpstr>
      <vt:lpstr>REACTÍVATE</vt:lpstr>
      <vt:lpstr>REACTÍVATE</vt:lpstr>
      <vt:lpstr>REACTÍVATE</vt:lpstr>
      <vt:lpstr>Presentación de PowerPoint</vt:lpstr>
      <vt:lpstr>REACTÍVATE</vt:lpstr>
      <vt:lpstr>REACTÍVATE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Macarena Vergara Berrocal</dc:creator>
  <cp:lastModifiedBy>Esteban Jaraquemada Chaparro</cp:lastModifiedBy>
  <cp:revision>88</cp:revision>
  <dcterms:created xsi:type="dcterms:W3CDTF">2020-09-28T17:49:21Z</dcterms:created>
  <dcterms:modified xsi:type="dcterms:W3CDTF">2021-05-20T14:47:45Z</dcterms:modified>
</cp:coreProperties>
</file>