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5"/>
  </p:notesMasterIdLst>
  <p:sldIdLst>
    <p:sldId id="294" r:id="rId3"/>
    <p:sldId id="256" r:id="rId4"/>
    <p:sldId id="295" r:id="rId5"/>
    <p:sldId id="279" r:id="rId6"/>
    <p:sldId id="306" r:id="rId7"/>
    <p:sldId id="296" r:id="rId8"/>
    <p:sldId id="301" r:id="rId9"/>
    <p:sldId id="307" r:id="rId10"/>
    <p:sldId id="308" r:id="rId11"/>
    <p:sldId id="304" r:id="rId12"/>
    <p:sldId id="305" r:id="rId13"/>
    <p:sldId id="309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90"/>
    <a:srgbClr val="0062C4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1" autoAdjust="0"/>
    <p:restoredTop sz="88312" autoAdjust="0"/>
  </p:normalViewPr>
  <p:slideViewPr>
    <p:cSldViewPr snapToGrid="0">
      <p:cViewPr varScale="1">
        <p:scale>
          <a:sx n="63" d="100"/>
          <a:sy n="63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EC733-1313-46FD-B9A8-D9F7A690BDEF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1EC39-4B35-4B7F-B43C-1100E4AF4A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060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DA39E-34F5-4EB3-B95C-93A3B5D86B2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85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1EC39-4B35-4B7F-B43C-1100E4AF4ADE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208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1EC39-4B35-4B7F-B43C-1100E4AF4ADE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2603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1EC39-4B35-4B7F-B43C-1100E4AF4ADE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729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1EC39-4B35-4B7F-B43C-1100E4AF4ADE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5957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1EC39-4B35-4B7F-B43C-1100E4AF4ADE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9430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1EC39-4B35-4B7F-B43C-1100E4AF4ADE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7287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1EC39-4B35-4B7F-B43C-1100E4AF4ADE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912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DA39E-34F5-4EB3-B95C-93A3B5D86B2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13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426E-79C9-4C88-8BB1-4DEC571E331D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4BD5-47D8-4B46-B8F9-6071680276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00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426E-79C9-4C88-8BB1-4DEC571E331D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4BD5-47D8-4B46-B8F9-6071680276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009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426E-79C9-4C88-8BB1-4DEC571E331D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4BD5-47D8-4B46-B8F9-6071680276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4689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2" y="274644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426E-79C9-4C88-8BB1-4DEC571E331D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4BD5-47D8-4B46-B8F9-6071680276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12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426E-79C9-4C88-8BB1-4DEC571E331D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4BD5-47D8-4B46-B8F9-6071680276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178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426E-79C9-4C88-8BB1-4DEC571E331D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4BD5-47D8-4B46-B8F9-6071680276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294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6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426E-79C9-4C88-8BB1-4DEC571E331D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4BD5-47D8-4B46-B8F9-6071680276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255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2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426E-79C9-4C88-8BB1-4DEC571E331D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4BD5-47D8-4B46-B8F9-6071680276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92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426E-79C9-4C88-8BB1-4DEC571E331D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4BD5-47D8-4B46-B8F9-6071680276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3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426E-79C9-4C88-8BB1-4DEC571E331D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4BD5-47D8-4B46-B8F9-6071680276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377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426E-79C9-4C88-8BB1-4DEC571E331D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4BD5-47D8-4B46-B8F9-6071680276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95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Icono&#10;&#10;Descripción generada automáticamente">
            <a:extLst>
              <a:ext uri="{FF2B5EF4-FFF2-40B4-BE49-F238E27FC236}">
                <a16:creationId xmlns:a16="http://schemas.microsoft.com/office/drawing/2014/main" id="{46E2EB12-BAB0-4ACF-BE84-FE7DF85A54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73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7945" r="45392" b="7310"/>
          <a:stretch/>
        </p:blipFill>
        <p:spPr>
          <a:xfrm>
            <a:off x="-914400" y="-685800"/>
            <a:ext cx="6115050" cy="5924550"/>
          </a:xfrm>
          <a:prstGeom prst="rect">
            <a:avLst/>
          </a:prstGeom>
        </p:spPr>
      </p:pic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99F6C7B8-1A60-4A0F-9F58-F137DE959E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12" y="-206324"/>
            <a:ext cx="1223033" cy="11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1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E426E-79C9-4C88-8BB1-4DEC571E331D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1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74BD5-47D8-4B46-B8F9-6071680276EB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2B65A2-6CDA-4EED-8A8D-5368AFFB3BF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378E7B4-FFFC-4BD4-BB90-F6271630904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5" y="5877273"/>
            <a:ext cx="1508659" cy="7719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8F87817-FC15-4B14-94C3-E3246B624E3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982" y="5877273"/>
            <a:ext cx="2027518" cy="92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5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6.png"/><Relationship Id="rId3" Type="http://schemas.openxmlformats.org/officeDocument/2006/relationships/image" Target="../media/image31.png"/><Relationship Id="rId7" Type="http://schemas.openxmlformats.org/officeDocument/2006/relationships/image" Target="../media/image1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4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6.png"/><Relationship Id="rId5" Type="http://schemas.openxmlformats.org/officeDocument/2006/relationships/image" Target="../media/image33.png"/><Relationship Id="rId10" Type="http://schemas.openxmlformats.org/officeDocument/2006/relationships/image" Target="../media/image15.png"/><Relationship Id="rId4" Type="http://schemas.openxmlformats.org/officeDocument/2006/relationships/image" Target="../media/image28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25.png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15.png"/><Relationship Id="rId5" Type="http://schemas.openxmlformats.org/officeDocument/2006/relationships/image" Target="../media/image27.png"/><Relationship Id="rId10" Type="http://schemas.openxmlformats.org/officeDocument/2006/relationships/image" Target="../media/image14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85F1072-7CF6-1849-B4E5-3A06D2DB1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" y="1"/>
            <a:ext cx="12190413" cy="6863203"/>
          </a:xfrm>
          <a:prstGeom prst="rect">
            <a:avLst/>
          </a:prstGeom>
        </p:spPr>
      </p:pic>
      <p:pic>
        <p:nvPicPr>
          <p:cNvPr id="20" name="Imagen 19" descr="Imagen que contiene reloj, medidor&#10;&#10;Descripción generada automáticamente">
            <a:extLst>
              <a:ext uri="{FF2B5EF4-FFF2-40B4-BE49-F238E27FC236}">
                <a16:creationId xmlns:a16="http://schemas.microsoft.com/office/drawing/2014/main" id="{D81A4543-6505-6044-B30A-BF6FBB60B6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29"/>
          <a:stretch/>
        </p:blipFill>
        <p:spPr>
          <a:xfrm>
            <a:off x="796" y="4221088"/>
            <a:ext cx="5275073" cy="11603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2CA9DE7-7E61-104C-ADF0-0905739A871C}"/>
              </a:ext>
            </a:extLst>
          </p:cNvPr>
          <p:cNvSpPr txBox="1"/>
          <p:nvPr/>
        </p:nvSpPr>
        <p:spPr>
          <a:xfrm>
            <a:off x="191344" y="2873730"/>
            <a:ext cx="4392488" cy="1190514"/>
          </a:xfrm>
          <a:prstGeom prst="rect">
            <a:avLst/>
          </a:prstGeom>
          <a:noFill/>
        </p:spPr>
        <p:txBody>
          <a:bodyPr wrap="square" lIns="0" rIns="72000" bIns="36000" rtlCol="0">
            <a:spAutoFit/>
          </a:bodyPr>
          <a:lstStyle/>
          <a:p>
            <a:r>
              <a:rPr lang="es-CL" sz="3600" b="1" dirty="0">
                <a:solidFill>
                  <a:prstClr val="white"/>
                </a:solidFill>
                <a:latin typeface="gobCL" pitchFamily="2" charset="77"/>
              </a:rPr>
              <a:t>Subsidios de Impulso a la Contratación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6A1971C-4753-344D-B8C2-1B5FC0F386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474" y="5373216"/>
            <a:ext cx="2845175" cy="130164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41E2D2-5E61-BD4D-8D53-E9860310972C}"/>
              </a:ext>
            </a:extLst>
          </p:cNvPr>
          <p:cNvSpPr txBox="1"/>
          <p:nvPr/>
        </p:nvSpPr>
        <p:spPr>
          <a:xfrm>
            <a:off x="191344" y="444574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prstClr val="white"/>
                </a:solidFill>
                <a:latin typeface="gobCL" pitchFamily="2" charset="77"/>
              </a:rPr>
              <a:t>Servicio Nacional de Capacitación y Empleo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B7BD4A1-2650-6842-A45D-219ABB93FFA8}"/>
              </a:ext>
            </a:extLst>
          </p:cNvPr>
          <p:cNvCxnSpPr>
            <a:cxnSpLocks/>
          </p:cNvCxnSpPr>
          <p:nvPr/>
        </p:nvCxnSpPr>
        <p:spPr>
          <a:xfrm>
            <a:off x="556802" y="4123964"/>
            <a:ext cx="10801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D4A94C40-B77E-454A-B7FE-075AE08021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0475"/>
          <a:stretch/>
        </p:blipFill>
        <p:spPr>
          <a:xfrm>
            <a:off x="8040217" y="5489221"/>
            <a:ext cx="1108893" cy="953280"/>
          </a:xfrm>
          <a:prstGeom prst="rect">
            <a:avLst/>
          </a:prstGeom>
        </p:spPr>
      </p:pic>
      <p:pic>
        <p:nvPicPr>
          <p:cNvPr id="22" name="Imagen 21" descr="Imagen que contiene reloj, medidor&#10;&#10;Descripción generada automáticamente">
            <a:extLst>
              <a:ext uri="{FF2B5EF4-FFF2-40B4-BE49-F238E27FC236}">
                <a16:creationId xmlns:a16="http://schemas.microsoft.com/office/drawing/2014/main" id="{557C74CB-58D5-0A47-BD28-B454256BE7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4" r="9380" b="58314"/>
          <a:stretch/>
        </p:blipFill>
        <p:spPr>
          <a:xfrm>
            <a:off x="10468232" y="0"/>
            <a:ext cx="172297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9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F3E14E-8A45-4C15-8336-7E857D7FE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73" y="1184438"/>
            <a:ext cx="1657097" cy="158840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28F2F68-282E-4D70-91C1-DB057C38B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601" y="1254175"/>
            <a:ext cx="1560638" cy="1516771"/>
          </a:xfrm>
          <a:prstGeom prst="rect">
            <a:avLst/>
          </a:prstGeom>
        </p:spPr>
      </p:pic>
      <p:sp>
        <p:nvSpPr>
          <p:cNvPr id="16" name="Flecha: pentágono 15">
            <a:extLst>
              <a:ext uri="{FF2B5EF4-FFF2-40B4-BE49-F238E27FC236}">
                <a16:creationId xmlns:a16="http://schemas.microsoft.com/office/drawing/2014/main" id="{61537DAA-B534-447D-8E8C-91CA2FE48EA9}"/>
              </a:ext>
            </a:extLst>
          </p:cNvPr>
          <p:cNvSpPr/>
          <p:nvPr/>
        </p:nvSpPr>
        <p:spPr>
          <a:xfrm>
            <a:off x="6019388" y="3029162"/>
            <a:ext cx="2403644" cy="1411108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5B920F78-14BC-4635-9E7C-7E4B00E75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532" y="3236951"/>
            <a:ext cx="415721" cy="101218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8EB1B1E4-D931-4E87-9AE8-A89B374B8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3134" y="3401487"/>
            <a:ext cx="786353" cy="742392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DEA1552C-7671-4DCC-B082-08726FA61866}"/>
              </a:ext>
            </a:extLst>
          </p:cNvPr>
          <p:cNvSpPr/>
          <p:nvPr/>
        </p:nvSpPr>
        <p:spPr>
          <a:xfrm>
            <a:off x="1962050" y="158821"/>
            <a:ext cx="8887182" cy="8552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0B0C38D-7CFC-43D8-B016-8D1F0F9A1F42}"/>
              </a:ext>
            </a:extLst>
          </p:cNvPr>
          <p:cNvSpPr txBox="1"/>
          <p:nvPr/>
        </p:nvSpPr>
        <p:spPr>
          <a:xfrm>
            <a:off x="2517146" y="240172"/>
            <a:ext cx="8339306" cy="636516"/>
          </a:xfrm>
          <a:prstGeom prst="rect">
            <a:avLst/>
          </a:prstGeom>
          <a:noFill/>
        </p:spPr>
        <p:txBody>
          <a:bodyPr wrap="square" lIns="0" rIns="72000" bIns="36000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gobCL" pitchFamily="2" charset="77"/>
              </a:rPr>
              <a:t>Subsidios de Impulso a la Contratación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4FDFC2F6-D8AD-48BA-943B-B263A65399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834" y="1266139"/>
            <a:ext cx="1335140" cy="1341236"/>
          </a:xfrm>
          <a:prstGeom prst="rect">
            <a:avLst/>
          </a:prstGeom>
        </p:spPr>
      </p:pic>
      <p:sp>
        <p:nvSpPr>
          <p:cNvPr id="33" name="Globo: flecha izquierda 32">
            <a:extLst>
              <a:ext uri="{FF2B5EF4-FFF2-40B4-BE49-F238E27FC236}">
                <a16:creationId xmlns:a16="http://schemas.microsoft.com/office/drawing/2014/main" id="{091C3D40-3363-476B-AECC-1F86DF1DFC17}"/>
              </a:ext>
            </a:extLst>
          </p:cNvPr>
          <p:cNvSpPr/>
          <p:nvPr/>
        </p:nvSpPr>
        <p:spPr>
          <a:xfrm>
            <a:off x="6964698" y="1172870"/>
            <a:ext cx="4552468" cy="1551641"/>
          </a:xfrm>
          <a:prstGeom prst="left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0D485B81-FB95-40A8-8F1A-8A97622F3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30" y="3156115"/>
            <a:ext cx="1355675" cy="3300770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EA5C8BD6-3CED-4FD6-A68E-B8F65E74AEE6}"/>
              </a:ext>
            </a:extLst>
          </p:cNvPr>
          <p:cNvSpPr/>
          <p:nvPr/>
        </p:nvSpPr>
        <p:spPr>
          <a:xfrm>
            <a:off x="8634787" y="1254175"/>
            <a:ext cx="28823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+mj-lt"/>
              </a:rPr>
              <a:t>El Subsidio al Empleo Joven es un beneficio en dinero que otorga el Estado para mejorar el ingreso de jóvenes de 18 a 24 años, 10 meses de edad, que trabajen de manera dependiente o independiente y que pertenezcan al 40% más vulnerable de la población</a:t>
            </a:r>
            <a:endParaRPr lang="es-C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Globo: flecha izquierda 36">
            <a:extLst>
              <a:ext uri="{FF2B5EF4-FFF2-40B4-BE49-F238E27FC236}">
                <a16:creationId xmlns:a16="http://schemas.microsoft.com/office/drawing/2014/main" id="{D2FA3E25-A698-467D-AFA2-4CD8932208B0}"/>
              </a:ext>
            </a:extLst>
          </p:cNvPr>
          <p:cNvSpPr/>
          <p:nvPr/>
        </p:nvSpPr>
        <p:spPr>
          <a:xfrm>
            <a:off x="7846417" y="2805816"/>
            <a:ext cx="3833324" cy="1930438"/>
          </a:xfrm>
          <a:prstGeom prst="left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2BB66D6-4C59-4982-8EB4-51D8F12E196B}"/>
              </a:ext>
            </a:extLst>
          </p:cNvPr>
          <p:cNvSpPr/>
          <p:nvPr/>
        </p:nvSpPr>
        <p:spPr>
          <a:xfrm>
            <a:off x="9458077" y="2895528"/>
            <a:ext cx="2221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+mj-lt"/>
              </a:rPr>
              <a:t>El Subsidio al Empleo Joven es un beneficio en dinero que otorga el Estado para mejorar el ingreso de jóvenes de 18 a 24 años, 10 meses de edad, que trabajen de manera dependiente o independiente y que pertenezcan al 40% más vulnerable de la población</a:t>
            </a:r>
            <a:endParaRPr lang="es-C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lecha: pentágono 45">
            <a:extLst>
              <a:ext uri="{FF2B5EF4-FFF2-40B4-BE49-F238E27FC236}">
                <a16:creationId xmlns:a16="http://schemas.microsoft.com/office/drawing/2014/main" id="{D4B362AE-7B7F-40AF-B91C-E02DF66F9F17}"/>
              </a:ext>
            </a:extLst>
          </p:cNvPr>
          <p:cNvSpPr/>
          <p:nvPr/>
        </p:nvSpPr>
        <p:spPr>
          <a:xfrm>
            <a:off x="2555880" y="5416062"/>
            <a:ext cx="3221545" cy="1192032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7" name="Flecha: pentágono 46">
            <a:extLst>
              <a:ext uri="{FF2B5EF4-FFF2-40B4-BE49-F238E27FC236}">
                <a16:creationId xmlns:a16="http://schemas.microsoft.com/office/drawing/2014/main" id="{658A659A-4C60-47EF-A05F-322C403F4875}"/>
              </a:ext>
            </a:extLst>
          </p:cNvPr>
          <p:cNvSpPr/>
          <p:nvPr/>
        </p:nvSpPr>
        <p:spPr>
          <a:xfrm>
            <a:off x="2541337" y="3134024"/>
            <a:ext cx="3221545" cy="951130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1C963190-AAAD-491A-8543-423A35653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510" y="5526720"/>
            <a:ext cx="415721" cy="1012189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F90BC927-1B24-40D2-B755-F5ECB4DC5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4121" y="5661618"/>
            <a:ext cx="786353" cy="742392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id="{09AF30C9-F1D3-4286-A5A8-65511F430233}"/>
              </a:ext>
            </a:extLst>
          </p:cNvPr>
          <p:cNvGrpSpPr/>
          <p:nvPr/>
        </p:nvGrpSpPr>
        <p:grpSpPr>
          <a:xfrm>
            <a:off x="3171570" y="3297435"/>
            <a:ext cx="2287280" cy="571009"/>
            <a:chOff x="2811119" y="3628276"/>
            <a:chExt cx="3338296" cy="552527"/>
          </a:xfrm>
        </p:grpSpPr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01B1E46E-64C2-448C-AB75-ECADAC728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73173" y="3707643"/>
              <a:ext cx="2776242" cy="381053"/>
            </a:xfrm>
            <a:prstGeom prst="rect">
              <a:avLst/>
            </a:prstGeom>
          </p:spPr>
        </p:pic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8F9E4A53-1E09-4558-8A9B-A37A01194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11119" y="3628276"/>
              <a:ext cx="562053" cy="552527"/>
            </a:xfrm>
            <a:prstGeom prst="rect">
              <a:avLst/>
            </a:prstGeom>
          </p:spPr>
        </p:pic>
      </p:grpSp>
      <p:pic>
        <p:nvPicPr>
          <p:cNvPr id="53" name="Imagen 52">
            <a:extLst>
              <a:ext uri="{FF2B5EF4-FFF2-40B4-BE49-F238E27FC236}">
                <a16:creationId xmlns:a16="http://schemas.microsoft.com/office/drawing/2014/main" id="{DA0CAC28-A38F-4595-A77F-148473B13B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5063" y="3323836"/>
            <a:ext cx="615749" cy="518205"/>
          </a:xfrm>
          <a:prstGeom prst="rect">
            <a:avLst/>
          </a:prstGeom>
        </p:spPr>
      </p:pic>
      <p:sp>
        <p:nvSpPr>
          <p:cNvPr id="54" name="Flecha: pentágono 53">
            <a:extLst>
              <a:ext uri="{FF2B5EF4-FFF2-40B4-BE49-F238E27FC236}">
                <a16:creationId xmlns:a16="http://schemas.microsoft.com/office/drawing/2014/main" id="{56216D27-E949-4E78-9E1C-11F69A53B3D1}"/>
              </a:ext>
            </a:extLst>
          </p:cNvPr>
          <p:cNvSpPr/>
          <p:nvPr/>
        </p:nvSpPr>
        <p:spPr>
          <a:xfrm>
            <a:off x="2541337" y="4163571"/>
            <a:ext cx="3221545" cy="1165721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B07917BD-8C12-4EEE-8A54-7F2249ED41B6}"/>
              </a:ext>
            </a:extLst>
          </p:cNvPr>
          <p:cNvGrpSpPr/>
          <p:nvPr/>
        </p:nvGrpSpPr>
        <p:grpSpPr>
          <a:xfrm>
            <a:off x="3555632" y="4510784"/>
            <a:ext cx="1749740" cy="482549"/>
            <a:chOff x="2782349" y="4411090"/>
            <a:chExt cx="2191055" cy="609685"/>
          </a:xfrm>
        </p:grpSpPr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696B77D9-D522-48DE-AEB5-9FA70788D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44402" y="4525407"/>
              <a:ext cx="1629002" cy="381053"/>
            </a:xfrm>
            <a:prstGeom prst="rect">
              <a:avLst/>
            </a:prstGeom>
          </p:spPr>
        </p:pic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717E3F58-C05D-4DA5-80FC-7583E3F08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82349" y="4411090"/>
              <a:ext cx="562053" cy="609685"/>
            </a:xfrm>
            <a:prstGeom prst="rect">
              <a:avLst/>
            </a:prstGeom>
          </p:spPr>
        </p:pic>
      </p:grpSp>
      <p:pic>
        <p:nvPicPr>
          <p:cNvPr id="58" name="Imagen 57">
            <a:extLst>
              <a:ext uri="{FF2B5EF4-FFF2-40B4-BE49-F238E27FC236}">
                <a16:creationId xmlns:a16="http://schemas.microsoft.com/office/drawing/2014/main" id="{BEF55757-417E-4C4C-AAEC-F9A3A04AEB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0146" y="4370932"/>
            <a:ext cx="780356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6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  <p:bldP spid="36" grpId="0"/>
      <p:bldP spid="37" grpId="0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echa: pentágono 18">
            <a:extLst>
              <a:ext uri="{FF2B5EF4-FFF2-40B4-BE49-F238E27FC236}">
                <a16:creationId xmlns:a16="http://schemas.microsoft.com/office/drawing/2014/main" id="{5D9D0A39-86B9-4381-9723-2DF55418185C}"/>
              </a:ext>
            </a:extLst>
          </p:cNvPr>
          <p:cNvSpPr/>
          <p:nvPr/>
        </p:nvSpPr>
        <p:spPr>
          <a:xfrm>
            <a:off x="2517146" y="3196190"/>
            <a:ext cx="3221545" cy="1586429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5AED8807-5403-4F50-B4AA-1F1BD83B931A}"/>
              </a:ext>
            </a:extLst>
          </p:cNvPr>
          <p:cNvGrpSpPr/>
          <p:nvPr/>
        </p:nvGrpSpPr>
        <p:grpSpPr>
          <a:xfrm>
            <a:off x="3202279" y="3721947"/>
            <a:ext cx="2231345" cy="514623"/>
            <a:chOff x="2811119" y="3628276"/>
            <a:chExt cx="3338296" cy="552527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104CD7B1-4E48-4EB5-8422-C8442F27E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3173" y="3707643"/>
              <a:ext cx="2776242" cy="381053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C80AA68E-D977-4A68-907C-2C8AAE0B3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1119" y="3628276"/>
              <a:ext cx="562053" cy="552527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544CE8A7-1CE3-48DB-9DD3-E12A0EBEF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852" y="1277955"/>
            <a:ext cx="1804721" cy="17571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C2AE16A-DD43-416F-BDAE-AD43A835B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76" y="4257108"/>
            <a:ext cx="1586428" cy="15864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4763CAD-323D-443A-BC86-58E8DA91B8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7741" y="3683795"/>
            <a:ext cx="614538" cy="521350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FBF62A9D-CB98-4D4F-9CD7-2213F39BD1B5}"/>
              </a:ext>
            </a:extLst>
          </p:cNvPr>
          <p:cNvSpPr/>
          <p:nvPr/>
        </p:nvSpPr>
        <p:spPr>
          <a:xfrm>
            <a:off x="1962050" y="158821"/>
            <a:ext cx="8887182" cy="8552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70DE482-E5C7-49B3-8227-E3FC4DE32A79}"/>
              </a:ext>
            </a:extLst>
          </p:cNvPr>
          <p:cNvSpPr txBox="1"/>
          <p:nvPr/>
        </p:nvSpPr>
        <p:spPr>
          <a:xfrm>
            <a:off x="2517146" y="240172"/>
            <a:ext cx="8339306" cy="636516"/>
          </a:xfrm>
          <a:prstGeom prst="rect">
            <a:avLst/>
          </a:prstGeom>
          <a:noFill/>
        </p:spPr>
        <p:txBody>
          <a:bodyPr wrap="square" lIns="0" rIns="72000" bIns="36000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gobCL" pitchFamily="2" charset="77"/>
              </a:rPr>
              <a:t>Subsidios de Impulso a la Contratación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2AA8A0D5-36C9-4C9B-9BE1-2B119AE29C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910" y="1412916"/>
            <a:ext cx="1335140" cy="1341236"/>
          </a:xfrm>
          <a:prstGeom prst="rect">
            <a:avLst/>
          </a:prstGeom>
        </p:spPr>
      </p:pic>
      <p:sp>
        <p:nvSpPr>
          <p:cNvPr id="30" name="Globo: flecha izquierda 29">
            <a:extLst>
              <a:ext uri="{FF2B5EF4-FFF2-40B4-BE49-F238E27FC236}">
                <a16:creationId xmlns:a16="http://schemas.microsoft.com/office/drawing/2014/main" id="{EC69B470-BA72-464B-9C19-CB192F2E81BB}"/>
              </a:ext>
            </a:extLst>
          </p:cNvPr>
          <p:cNvSpPr/>
          <p:nvPr/>
        </p:nvSpPr>
        <p:spPr>
          <a:xfrm>
            <a:off x="5907830" y="3429000"/>
            <a:ext cx="5710805" cy="1092084"/>
          </a:xfrm>
          <a:prstGeom prst="left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D9EB9992-D371-490B-8BCF-824017E1FCF6}"/>
              </a:ext>
            </a:extLst>
          </p:cNvPr>
          <p:cNvSpPr/>
          <p:nvPr/>
        </p:nvSpPr>
        <p:spPr>
          <a:xfrm>
            <a:off x="7994824" y="3436638"/>
            <a:ext cx="3562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+mj-lt"/>
              </a:rPr>
              <a:t>Es un incentivo que se entrega de forma directa a los trabajadores/as que tengan un nuevo contrato de trabajo (desde el 01 de abril del 2021) y una Remuneración Bruta Mensual (RMB) que no exceda los $979.500 (tres ingresos mínimos mensuales).</a:t>
            </a:r>
            <a:endParaRPr lang="es-C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Globo: flecha izquierda 31">
            <a:extLst>
              <a:ext uri="{FF2B5EF4-FFF2-40B4-BE49-F238E27FC236}">
                <a16:creationId xmlns:a16="http://schemas.microsoft.com/office/drawing/2014/main" id="{9C88266D-E929-4B33-A716-4C14380157D3}"/>
              </a:ext>
            </a:extLst>
          </p:cNvPr>
          <p:cNvSpPr/>
          <p:nvPr/>
        </p:nvSpPr>
        <p:spPr>
          <a:xfrm>
            <a:off x="4446482" y="1222978"/>
            <a:ext cx="4926118" cy="1588409"/>
          </a:xfrm>
          <a:prstGeom prst="left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99B6959-2A1C-4C27-A4DE-6481784C3040}"/>
              </a:ext>
            </a:extLst>
          </p:cNvPr>
          <p:cNvSpPr/>
          <p:nvPr/>
        </p:nvSpPr>
        <p:spPr>
          <a:xfrm>
            <a:off x="6246334" y="1370314"/>
            <a:ext cx="3126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+mj-lt"/>
              </a:rPr>
              <a:t>Es un subsidio a la contratación y capacitación de adultos mayores desempleados, de 60 años y más, a través de la bonificación del 60% del ingreso mínimo mensual y de un bono de capacitación de hasta $400.000, por cada persona contratada</a:t>
            </a:r>
            <a:endParaRPr lang="es-C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Flecha: pentágono 33">
            <a:extLst>
              <a:ext uri="{FF2B5EF4-FFF2-40B4-BE49-F238E27FC236}">
                <a16:creationId xmlns:a16="http://schemas.microsoft.com/office/drawing/2014/main" id="{4590445E-7505-4526-AE60-D1CF9BD4B76F}"/>
              </a:ext>
            </a:extLst>
          </p:cNvPr>
          <p:cNvSpPr/>
          <p:nvPr/>
        </p:nvSpPr>
        <p:spPr>
          <a:xfrm>
            <a:off x="2517146" y="4943740"/>
            <a:ext cx="3221545" cy="1586428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3F28DAE0-786C-4008-96CE-53AA105926BA}"/>
              </a:ext>
            </a:extLst>
          </p:cNvPr>
          <p:cNvGrpSpPr/>
          <p:nvPr/>
        </p:nvGrpSpPr>
        <p:grpSpPr>
          <a:xfrm>
            <a:off x="3525212" y="5388020"/>
            <a:ext cx="1749740" cy="656700"/>
            <a:chOff x="2782349" y="4411090"/>
            <a:chExt cx="2191055" cy="609685"/>
          </a:xfrm>
        </p:grpSpPr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66596A62-06B4-43AD-B28C-5B641AE32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4402" y="4525407"/>
              <a:ext cx="1629002" cy="381053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2BC9252D-E0B8-42B6-B718-F3F450C3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82349" y="4411090"/>
              <a:ext cx="562053" cy="609685"/>
            </a:xfrm>
            <a:prstGeom prst="rect">
              <a:avLst/>
            </a:prstGeom>
          </p:spPr>
        </p:pic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5F3B497F-5BE9-49A0-95CE-C16E7159E2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1001" y="5346776"/>
            <a:ext cx="780356" cy="780356"/>
          </a:xfrm>
          <a:prstGeom prst="rect">
            <a:avLst/>
          </a:prstGeom>
        </p:spPr>
      </p:pic>
      <p:sp>
        <p:nvSpPr>
          <p:cNvPr id="39" name="Globo: flecha izquierda 38">
            <a:extLst>
              <a:ext uri="{FF2B5EF4-FFF2-40B4-BE49-F238E27FC236}">
                <a16:creationId xmlns:a16="http://schemas.microsoft.com/office/drawing/2014/main" id="{E5EC054B-E76A-4066-91FC-352B08D6A616}"/>
              </a:ext>
            </a:extLst>
          </p:cNvPr>
          <p:cNvSpPr/>
          <p:nvPr/>
        </p:nvSpPr>
        <p:spPr>
          <a:xfrm>
            <a:off x="5907830" y="5125928"/>
            <a:ext cx="5649583" cy="1124643"/>
          </a:xfrm>
          <a:prstGeom prst="left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C17791BF-74D2-4046-8B5D-3CF97194D605}"/>
              </a:ext>
            </a:extLst>
          </p:cNvPr>
          <p:cNvSpPr/>
          <p:nvPr/>
        </p:nvSpPr>
        <p:spPr>
          <a:xfrm>
            <a:off x="8065544" y="5217646"/>
            <a:ext cx="3416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+mj-lt"/>
              </a:rPr>
              <a:t>Todas las trabajadoras o trabajadores, dependientes o independientes, que tienen a su cargo el cuidado personal de niños menores de 2 años, siempre que no tengan garantizado el derecho a sala cuna por parte de su empleador</a:t>
            </a:r>
            <a:endParaRPr lang="es-CL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451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1" grpId="0"/>
      <p:bldP spid="32" grpId="0" animBg="1"/>
      <p:bldP spid="33" grpId="0"/>
      <p:bldP spid="34" grpId="0" animBg="1"/>
      <p:bldP spid="39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85F1072-7CF6-1849-B4E5-3A06D2DB1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" y="1"/>
            <a:ext cx="12190413" cy="6863203"/>
          </a:xfrm>
          <a:prstGeom prst="rect">
            <a:avLst/>
          </a:prstGeom>
        </p:spPr>
      </p:pic>
      <p:pic>
        <p:nvPicPr>
          <p:cNvPr id="20" name="Imagen 19" descr="Imagen que contiene reloj, medidor&#10;&#10;Descripción generada automáticamente">
            <a:extLst>
              <a:ext uri="{FF2B5EF4-FFF2-40B4-BE49-F238E27FC236}">
                <a16:creationId xmlns:a16="http://schemas.microsoft.com/office/drawing/2014/main" id="{D81A4543-6505-6044-B30A-BF6FBB60B6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29"/>
          <a:stretch/>
        </p:blipFill>
        <p:spPr>
          <a:xfrm>
            <a:off x="107338" y="4459614"/>
            <a:ext cx="5275073" cy="11603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2CA9DE7-7E61-104C-ADF0-0905739A871C}"/>
              </a:ext>
            </a:extLst>
          </p:cNvPr>
          <p:cNvSpPr txBox="1"/>
          <p:nvPr/>
        </p:nvSpPr>
        <p:spPr>
          <a:xfrm>
            <a:off x="309413" y="3429000"/>
            <a:ext cx="4392488" cy="636516"/>
          </a:xfrm>
          <a:prstGeom prst="rect">
            <a:avLst/>
          </a:prstGeom>
          <a:noFill/>
        </p:spPr>
        <p:txBody>
          <a:bodyPr wrap="square" lIns="0" rIns="72000" bIns="36000" rtlCol="0">
            <a:spAutoFit/>
          </a:bodyPr>
          <a:lstStyle/>
          <a:p>
            <a:r>
              <a:rPr lang="es-CL" sz="3600" b="1" dirty="0">
                <a:solidFill>
                  <a:prstClr val="white"/>
                </a:solidFill>
                <a:latin typeface="gobCL" pitchFamily="2" charset="77"/>
              </a:rPr>
              <a:t>GRACIAS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6A1971C-4753-344D-B8C2-1B5FC0F386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474" y="5373216"/>
            <a:ext cx="2845175" cy="130164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41E2D2-5E61-BD4D-8D53-E9860310972C}"/>
              </a:ext>
            </a:extLst>
          </p:cNvPr>
          <p:cNvSpPr txBox="1"/>
          <p:nvPr/>
        </p:nvSpPr>
        <p:spPr>
          <a:xfrm>
            <a:off x="191343" y="4445744"/>
            <a:ext cx="4628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prstClr val="white"/>
                </a:solidFill>
                <a:latin typeface="gobCL" pitchFamily="2" charset="77"/>
              </a:rPr>
              <a:t>Rodrigo Valdivia Lefort</a:t>
            </a:r>
          </a:p>
          <a:p>
            <a:r>
              <a:rPr lang="es-CL" sz="2400" b="1" dirty="0">
                <a:solidFill>
                  <a:prstClr val="white"/>
                </a:solidFill>
                <a:latin typeface="gobCL" pitchFamily="2" charset="77"/>
              </a:rPr>
              <a:t>Jefe Depto. Empleo y Capacitación en Empresas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B7BD4A1-2650-6842-A45D-219ABB93FFA8}"/>
              </a:ext>
            </a:extLst>
          </p:cNvPr>
          <p:cNvCxnSpPr>
            <a:cxnSpLocks/>
          </p:cNvCxnSpPr>
          <p:nvPr/>
        </p:nvCxnSpPr>
        <p:spPr>
          <a:xfrm>
            <a:off x="556802" y="4123964"/>
            <a:ext cx="10801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D4A94C40-B77E-454A-B7FE-075AE08021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0475"/>
          <a:stretch/>
        </p:blipFill>
        <p:spPr>
          <a:xfrm>
            <a:off x="8040217" y="5489221"/>
            <a:ext cx="1108893" cy="953280"/>
          </a:xfrm>
          <a:prstGeom prst="rect">
            <a:avLst/>
          </a:prstGeom>
        </p:spPr>
      </p:pic>
      <p:pic>
        <p:nvPicPr>
          <p:cNvPr id="22" name="Imagen 21" descr="Imagen que contiene reloj, medidor&#10;&#10;Descripción generada automáticamente">
            <a:extLst>
              <a:ext uri="{FF2B5EF4-FFF2-40B4-BE49-F238E27FC236}">
                <a16:creationId xmlns:a16="http://schemas.microsoft.com/office/drawing/2014/main" id="{557C74CB-58D5-0A47-BD28-B454256BE7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4" r="9380" b="58314"/>
          <a:stretch/>
        </p:blipFill>
        <p:spPr>
          <a:xfrm>
            <a:off x="10468232" y="0"/>
            <a:ext cx="172297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9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00D695DE-B92C-0C42-BD99-CD723F6F1DB2}"/>
              </a:ext>
            </a:extLst>
          </p:cNvPr>
          <p:cNvSpPr txBox="1"/>
          <p:nvPr/>
        </p:nvSpPr>
        <p:spPr>
          <a:xfrm>
            <a:off x="2539432" y="4576443"/>
            <a:ext cx="7547208" cy="6617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3700" spc="-150" dirty="0">
                <a:solidFill>
                  <a:schemeClr val="bg1"/>
                </a:solidFill>
                <a:latin typeface="+mj-lt"/>
                <a:cs typeface="Calibri" panose="020F0502020204030204"/>
              </a:rPr>
              <a:t>Para levantar a Chile</a:t>
            </a:r>
            <a:endParaRPr lang="es-ES" sz="3700" spc="-150" dirty="0">
              <a:latin typeface="+mj-lt"/>
              <a:cs typeface="Calibri" panose="020F0502020204030204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647C315-3246-4039-9658-3CF66AC5E073}"/>
              </a:ext>
            </a:extLst>
          </p:cNvPr>
          <p:cNvSpPr/>
          <p:nvPr/>
        </p:nvSpPr>
        <p:spPr>
          <a:xfrm>
            <a:off x="8378193" y="3583119"/>
            <a:ext cx="2884170" cy="557300"/>
          </a:xfrm>
          <a:prstGeom prst="roundRect">
            <a:avLst/>
          </a:prstGeom>
          <a:solidFill>
            <a:schemeClr val="tx2"/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dirty="0"/>
              <a:t>Subsidios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93DDD5B-296E-4549-B0BF-0373AB1E98AB}"/>
              </a:ext>
            </a:extLst>
          </p:cNvPr>
          <p:cNvSpPr/>
          <p:nvPr/>
        </p:nvSpPr>
        <p:spPr>
          <a:xfrm>
            <a:off x="1097281" y="3583118"/>
            <a:ext cx="2884169" cy="557300"/>
          </a:xfrm>
          <a:prstGeom prst="roundRect">
            <a:avLst/>
          </a:prstGeom>
          <a:solidFill>
            <a:schemeClr val="tx2"/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dirty="0"/>
              <a:t>Capacitación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51C1BFD-3AB5-462B-93E1-FAD4BC092FA1}"/>
              </a:ext>
            </a:extLst>
          </p:cNvPr>
          <p:cNvSpPr/>
          <p:nvPr/>
        </p:nvSpPr>
        <p:spPr>
          <a:xfrm>
            <a:off x="4100738" y="3583116"/>
            <a:ext cx="4155624" cy="557301"/>
          </a:xfrm>
          <a:prstGeom prst="roundRect">
            <a:avLst/>
          </a:prstGeom>
          <a:solidFill>
            <a:schemeClr val="tx2"/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dirty="0"/>
              <a:t>Intermediación Laboral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3A8BEC7-AF9C-44A0-B398-DFC20188D923}"/>
              </a:ext>
            </a:extLst>
          </p:cNvPr>
          <p:cNvSpPr/>
          <p:nvPr/>
        </p:nvSpPr>
        <p:spPr>
          <a:xfrm>
            <a:off x="1010920" y="893724"/>
            <a:ext cx="10170160" cy="2071767"/>
          </a:xfrm>
          <a:prstGeom prst="roundRect">
            <a:avLst/>
          </a:prstGeom>
          <a:solidFill>
            <a:srgbClr val="2764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spc="300" dirty="0">
                <a:solidFill>
                  <a:schemeClr val="bg1"/>
                </a:solidFill>
              </a:rPr>
              <a:t>Misión Institucional del SENCE</a:t>
            </a:r>
          </a:p>
          <a:p>
            <a:pPr algn="ctr"/>
            <a:r>
              <a:rPr lang="es-CL" dirty="0"/>
              <a:t>Mejorar la productividad de las trabajadores así como la empleabilidad, a través de programas e instrumentos dirigidos a ocupados, desocupados y quienes no participan del mercado laboral, con especial atención en acompañar a personas vulnerables para su inserción y continuidad laboral.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2918951-55C5-4256-B32E-33D161819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60" y="4302577"/>
            <a:ext cx="3226439" cy="2051852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A24154A-2789-40ED-9C1C-9DDEBA4AA197}"/>
              </a:ext>
            </a:extLst>
          </p:cNvPr>
          <p:cNvSpPr/>
          <p:nvPr/>
        </p:nvSpPr>
        <p:spPr>
          <a:xfrm>
            <a:off x="6231210" y="5777477"/>
            <a:ext cx="2465369" cy="557300"/>
          </a:xfrm>
          <a:prstGeom prst="roundRect">
            <a:avLst/>
          </a:prstGeom>
          <a:gradFill>
            <a:gsLst>
              <a:gs pos="92826">
                <a:srgbClr val="6D0A12"/>
              </a:gs>
              <a:gs pos="29000">
                <a:srgbClr val="BA212B"/>
              </a:gs>
            </a:gsLst>
            <a:lin ang="54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i="1" dirty="0">
                <a:latin typeface="Century Gothic" panose="020B0502020202020204" pitchFamily="34" charset="0"/>
              </a:rPr>
              <a:t>Empleadores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619708D-BDC2-4518-8971-5EBFBD01D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640" y="4307875"/>
            <a:ext cx="3226438" cy="2068900"/>
          </a:xfrm>
          <a:prstGeom prst="rect">
            <a:avLst/>
          </a:prstGeom>
        </p:spPr>
      </p:pic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66AE6BE-629F-4FF1-B63E-9EFC6E4E80CB}"/>
              </a:ext>
            </a:extLst>
          </p:cNvPr>
          <p:cNvSpPr/>
          <p:nvPr/>
        </p:nvSpPr>
        <p:spPr>
          <a:xfrm>
            <a:off x="2224649" y="5797797"/>
            <a:ext cx="2465369" cy="557300"/>
          </a:xfrm>
          <a:prstGeom prst="roundRect">
            <a:avLst/>
          </a:prstGeom>
          <a:gradFill>
            <a:gsLst>
              <a:gs pos="92826">
                <a:srgbClr val="6D0A12"/>
              </a:gs>
              <a:gs pos="29000">
                <a:srgbClr val="BA212B"/>
              </a:gs>
            </a:gsLst>
            <a:lin ang="54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i="1" dirty="0">
                <a:latin typeface="Century Gothic" panose="020B0502020202020204" pitchFamily="34" charset="0"/>
              </a:rPr>
              <a:t>Personas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57DD0C-E851-416D-BF8E-F4CA372BA1DC}"/>
              </a:ext>
            </a:extLst>
          </p:cNvPr>
          <p:cNvSpPr txBox="1"/>
          <p:nvPr/>
        </p:nvSpPr>
        <p:spPr>
          <a:xfrm>
            <a:off x="382409" y="726267"/>
            <a:ext cx="2464231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SENCE </a:t>
            </a:r>
            <a:r>
              <a:rPr lang="es-CL" sz="3200" dirty="0">
                <a:solidFill>
                  <a:schemeClr val="bg1"/>
                </a:solidFill>
                <a:latin typeface="Lucida Handwriting" panose="03010101010101010101" pitchFamily="66" charset="0"/>
              </a:rPr>
              <a:t>Hoy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9093AD-5CAA-4B81-8B10-4DBCD1D12AF4}"/>
              </a:ext>
            </a:extLst>
          </p:cNvPr>
          <p:cNvSpPr txBox="1"/>
          <p:nvPr/>
        </p:nvSpPr>
        <p:spPr>
          <a:xfrm>
            <a:off x="2860745" y="3012222"/>
            <a:ext cx="69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chemeClr val="accent5">
                    <a:lumMod val="50000"/>
                  </a:schemeClr>
                </a:solidFill>
              </a:rPr>
              <a:t>3 ámbitos de servicios, para personas y empleadores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00D695DE-B92C-0C42-BD99-CD723F6F1DB2}"/>
              </a:ext>
            </a:extLst>
          </p:cNvPr>
          <p:cNvSpPr txBox="1"/>
          <p:nvPr/>
        </p:nvSpPr>
        <p:spPr>
          <a:xfrm>
            <a:off x="2539432" y="4576443"/>
            <a:ext cx="7547208" cy="6617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3700" spc="-150" dirty="0">
                <a:solidFill>
                  <a:schemeClr val="bg1"/>
                </a:solidFill>
                <a:latin typeface="+mj-lt"/>
                <a:cs typeface="Calibri" panose="020F0502020204030204"/>
              </a:rPr>
              <a:t>Para levantar a Chile</a:t>
            </a:r>
            <a:endParaRPr lang="es-ES" sz="3700" spc="-150" dirty="0">
              <a:latin typeface="+mj-lt"/>
              <a:cs typeface="Calibri" panose="020F050202020403020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6AEC67-4226-4789-8B1B-C61FAEE7D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5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8379E2DF-15FD-C04D-AA23-44412399B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12" y="-206324"/>
            <a:ext cx="1223033" cy="111184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BE827F1-1A82-6345-9960-6C08B66A8B87}"/>
              </a:ext>
            </a:extLst>
          </p:cNvPr>
          <p:cNvSpPr txBox="1"/>
          <p:nvPr/>
        </p:nvSpPr>
        <p:spPr>
          <a:xfrm>
            <a:off x="2507800" y="414814"/>
            <a:ext cx="607712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4000" b="1" dirty="0">
                <a:solidFill>
                  <a:srgbClr val="005F90"/>
                </a:solidFill>
                <a:latin typeface="gobCL"/>
              </a:rPr>
              <a:t>Subsidios al Empleo SENCE</a:t>
            </a:r>
            <a:endParaRPr lang="es-ES" sz="4000" b="1" dirty="0">
              <a:solidFill>
                <a:srgbClr val="005F90"/>
              </a:solidFill>
              <a:cs typeface="Calibri" panose="020F0502020204030204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BA932C3F-B7DB-4840-A367-E9C0388EB169}"/>
              </a:ext>
            </a:extLst>
          </p:cNvPr>
          <p:cNvGraphicFramePr>
            <a:graphicFrameLocks noGrp="1"/>
          </p:cNvGraphicFramePr>
          <p:nvPr/>
        </p:nvGraphicFramePr>
        <p:xfrm>
          <a:off x="620486" y="1277008"/>
          <a:ext cx="1099870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078">
                  <a:extLst>
                    <a:ext uri="{9D8B030D-6E8A-4147-A177-3AD203B41FA5}">
                      <a16:colId xmlns:a16="http://schemas.microsoft.com/office/drawing/2014/main" val="3517763929"/>
                    </a:ext>
                  </a:extLst>
                </a:gridCol>
                <a:gridCol w="1222078">
                  <a:extLst>
                    <a:ext uri="{9D8B030D-6E8A-4147-A177-3AD203B41FA5}">
                      <a16:colId xmlns:a16="http://schemas.microsoft.com/office/drawing/2014/main" val="2015415585"/>
                    </a:ext>
                  </a:extLst>
                </a:gridCol>
                <a:gridCol w="1222078">
                  <a:extLst>
                    <a:ext uri="{9D8B030D-6E8A-4147-A177-3AD203B41FA5}">
                      <a16:colId xmlns:a16="http://schemas.microsoft.com/office/drawing/2014/main" val="2525831022"/>
                    </a:ext>
                  </a:extLst>
                </a:gridCol>
                <a:gridCol w="1222078">
                  <a:extLst>
                    <a:ext uri="{9D8B030D-6E8A-4147-A177-3AD203B41FA5}">
                      <a16:colId xmlns:a16="http://schemas.microsoft.com/office/drawing/2014/main" val="1900485491"/>
                    </a:ext>
                  </a:extLst>
                </a:gridCol>
                <a:gridCol w="1222078">
                  <a:extLst>
                    <a:ext uri="{9D8B030D-6E8A-4147-A177-3AD203B41FA5}">
                      <a16:colId xmlns:a16="http://schemas.microsoft.com/office/drawing/2014/main" val="2264611298"/>
                    </a:ext>
                  </a:extLst>
                </a:gridCol>
                <a:gridCol w="1222078">
                  <a:extLst>
                    <a:ext uri="{9D8B030D-6E8A-4147-A177-3AD203B41FA5}">
                      <a16:colId xmlns:a16="http://schemas.microsoft.com/office/drawing/2014/main" val="1192221963"/>
                    </a:ext>
                  </a:extLst>
                </a:gridCol>
                <a:gridCol w="1222078">
                  <a:extLst>
                    <a:ext uri="{9D8B030D-6E8A-4147-A177-3AD203B41FA5}">
                      <a16:colId xmlns:a16="http://schemas.microsoft.com/office/drawing/2014/main" val="676397407"/>
                    </a:ext>
                  </a:extLst>
                </a:gridCol>
                <a:gridCol w="1222078">
                  <a:extLst>
                    <a:ext uri="{9D8B030D-6E8A-4147-A177-3AD203B41FA5}">
                      <a16:colId xmlns:a16="http://schemas.microsoft.com/office/drawing/2014/main" val="2053897479"/>
                    </a:ext>
                  </a:extLst>
                </a:gridCol>
                <a:gridCol w="1222078">
                  <a:extLst>
                    <a:ext uri="{9D8B030D-6E8A-4147-A177-3AD203B41FA5}">
                      <a16:colId xmlns:a16="http://schemas.microsoft.com/office/drawing/2014/main" val="2822693885"/>
                    </a:ext>
                  </a:extLst>
                </a:gridCol>
              </a:tblGrid>
              <a:tr h="529036">
                <a:tc>
                  <a:txBody>
                    <a:bodyPr/>
                    <a:lstStyle/>
                    <a:p>
                      <a:pPr algn="ctr"/>
                      <a:endParaRPr lang="es-CL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Bono al Trabajo de la Mujer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Empleo Joven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Aprendices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Experiencia Mayor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Contrata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Regresa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Protege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Nuevo Empleo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5486155"/>
                  </a:ext>
                </a:extLst>
              </a:tr>
              <a:tr h="529036">
                <a:tc>
                  <a:txBody>
                    <a:bodyPr/>
                    <a:lstStyle/>
                    <a:p>
                      <a:pPr algn="ctr"/>
                      <a:r>
                        <a:rPr lang="es-CL" sz="15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Duración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Permanente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Permanente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Permanente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Permanente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Transitorio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Transitorio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Transitorio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Transitorio</a:t>
                      </a:r>
                    </a:p>
                    <a:p>
                      <a:pPr algn="ctr"/>
                      <a:endParaRPr lang="es-CL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0332969"/>
                  </a:ext>
                </a:extLst>
              </a:tr>
              <a:tr h="373437">
                <a:tc>
                  <a:txBody>
                    <a:bodyPr/>
                    <a:lstStyle/>
                    <a:p>
                      <a:pPr algn="ctr"/>
                      <a:r>
                        <a:rPr lang="es-CL" sz="15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Usuario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Trabajador + Empleador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Trabajador + Empleador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500" dirty="0"/>
                        <a:t>Trabajador + Empleador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500" dirty="0"/>
                        <a:t>Trabajador + Empleador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Empleador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Empleador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Trabajador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Trabajador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3537310"/>
                  </a:ext>
                </a:extLst>
              </a:tr>
              <a:tr h="840234">
                <a:tc>
                  <a:txBody>
                    <a:bodyPr/>
                    <a:lstStyle/>
                    <a:p>
                      <a:pPr algn="ctr"/>
                      <a:r>
                        <a:rPr lang="es-CL" sz="15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Beneficiario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Mujeres  24-60 años, trabajando como </a:t>
                      </a:r>
                      <a:r>
                        <a:rPr lang="es-CL" sz="1500" dirty="0" err="1"/>
                        <a:t>dep</a:t>
                      </a:r>
                      <a:r>
                        <a:rPr lang="es-CL" sz="1500" dirty="0"/>
                        <a:t> o </a:t>
                      </a:r>
                      <a:r>
                        <a:rPr lang="es-CL" sz="1500" dirty="0" err="1"/>
                        <a:t>ind</a:t>
                      </a:r>
                      <a:endParaRPr lang="es-CL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500" dirty="0"/>
                        <a:t>Jóvenes  18-24 años, trabajando como </a:t>
                      </a:r>
                      <a:r>
                        <a:rPr lang="es-CL" sz="1500" dirty="0" err="1"/>
                        <a:t>dep</a:t>
                      </a:r>
                      <a:r>
                        <a:rPr lang="es-CL" sz="1500" dirty="0"/>
                        <a:t> o </a:t>
                      </a:r>
                      <a:r>
                        <a:rPr lang="es-CL" sz="1500" dirty="0" err="1"/>
                        <a:t>ind</a:t>
                      </a:r>
                      <a:endParaRPr lang="es-CL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Jóvenes  18-24 años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años o más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Nuevos contratos por sobre planilla referencia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Trabajadores retornados de suspensión LPE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Trabajadores con contrato </a:t>
                      </a:r>
                      <a:r>
                        <a:rPr lang="es-CL" sz="1500" dirty="0" err="1"/>
                        <a:t>dep</a:t>
                      </a:r>
                      <a:r>
                        <a:rPr lang="es-CL" sz="1500" dirty="0"/>
                        <a:t> o </a:t>
                      </a:r>
                      <a:r>
                        <a:rPr lang="es-CL" sz="1500" dirty="0" err="1"/>
                        <a:t>indep</a:t>
                      </a:r>
                      <a:r>
                        <a:rPr lang="es-CL" sz="1500" dirty="0"/>
                        <a:t>, con hijos &lt; 2 años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Trabajadores que inician una nueva relación laboral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6299538"/>
                  </a:ext>
                </a:extLst>
              </a:tr>
              <a:tr h="1307030">
                <a:tc>
                  <a:txBody>
                    <a:bodyPr/>
                    <a:lstStyle/>
                    <a:p>
                      <a:pPr algn="ctr"/>
                      <a:r>
                        <a:rPr lang="es-CL" sz="15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Beneficio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% sobre renta, con tope de 34 mil (trabajador) y 11 mil (empleador)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2" indent="0" algn="ctr"/>
                      <a:r>
                        <a:rPr lang="es-C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 de 1 IMM mínimo por máximo de 6 meses + Bono de capacitación</a:t>
                      </a:r>
                      <a:endParaRPr lang="es-CL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50% renta, tope de 250 mil / 65% renta, tope de 290 mil (*)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160 mil / 200 mil (*)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200 mil por hijo &lt; 2 años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15% renta &lt; 1 IMM / 20% renta &lt; 1 IMM (*) / 50 mil renta &gt; 1 IMM / 70 mil renta &gt; 1 IMM (*)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60143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BA67C76-8A17-49E7-83A2-EBF3596AAF38}"/>
              </a:ext>
            </a:extLst>
          </p:cNvPr>
          <p:cNvSpPr txBox="1"/>
          <p:nvPr/>
        </p:nvSpPr>
        <p:spPr>
          <a:xfrm>
            <a:off x="620486" y="6391430"/>
            <a:ext cx="10135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i="1" dirty="0"/>
              <a:t>(*) poblaciones laboralmente más vulnerables, con mayor beneficio = mujeres, jóvenes, discapacidad y adultos mayores</a:t>
            </a:r>
          </a:p>
        </p:txBody>
      </p:sp>
    </p:spTree>
    <p:extLst>
      <p:ext uri="{BB962C8B-B14F-4D97-AF65-F5344CB8AC3E}">
        <p14:creationId xmlns:p14="http://schemas.microsoft.com/office/powerpoint/2010/main" val="312014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echa: pentágono 18">
            <a:extLst>
              <a:ext uri="{FF2B5EF4-FFF2-40B4-BE49-F238E27FC236}">
                <a16:creationId xmlns:a16="http://schemas.microsoft.com/office/drawing/2014/main" id="{5D9D0A39-86B9-4381-9723-2DF55418185C}"/>
              </a:ext>
            </a:extLst>
          </p:cNvPr>
          <p:cNvSpPr/>
          <p:nvPr/>
        </p:nvSpPr>
        <p:spPr>
          <a:xfrm>
            <a:off x="2581270" y="2479953"/>
            <a:ext cx="3221545" cy="1892949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0573A43-4626-4C7D-AA37-FB4D1BDB3E99}"/>
              </a:ext>
            </a:extLst>
          </p:cNvPr>
          <p:cNvGrpSpPr/>
          <p:nvPr/>
        </p:nvGrpSpPr>
        <p:grpSpPr>
          <a:xfrm>
            <a:off x="3691817" y="3137027"/>
            <a:ext cx="1749740" cy="482549"/>
            <a:chOff x="2782349" y="4411090"/>
            <a:chExt cx="2191055" cy="60968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CD6EFBB-F75B-4688-B9BF-8E22F4A84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4402" y="4525407"/>
              <a:ext cx="1629002" cy="38105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62BFC0F-A4F4-4EB4-BBD1-7AEBB2589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2349" y="4411090"/>
              <a:ext cx="562053" cy="609685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4ACBAD69-ED05-4D3A-A865-30FABAE8B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390" y="880667"/>
            <a:ext cx="2649221" cy="158953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78B2D3-3803-4DAF-8169-F4D441F38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01" y="3758801"/>
            <a:ext cx="2090460" cy="133979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DDE7C09-D492-4C75-8916-63FCF0207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3507" y="3023145"/>
            <a:ext cx="778453" cy="77845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5C3E033-02CD-41F4-8B14-FAFB3D681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54" y="977915"/>
            <a:ext cx="1335140" cy="1341236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BAEFD866-9471-4E3E-B511-48BD28623C6A}"/>
              </a:ext>
            </a:extLst>
          </p:cNvPr>
          <p:cNvSpPr/>
          <p:nvPr/>
        </p:nvSpPr>
        <p:spPr>
          <a:xfrm>
            <a:off x="1962050" y="158821"/>
            <a:ext cx="8887182" cy="8552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87E7B5A-C456-4305-BE71-9C8794EC01A7}"/>
              </a:ext>
            </a:extLst>
          </p:cNvPr>
          <p:cNvSpPr txBox="1"/>
          <p:nvPr/>
        </p:nvSpPr>
        <p:spPr>
          <a:xfrm>
            <a:off x="2517146" y="240172"/>
            <a:ext cx="8339306" cy="636516"/>
          </a:xfrm>
          <a:prstGeom prst="rect">
            <a:avLst/>
          </a:prstGeom>
          <a:noFill/>
        </p:spPr>
        <p:txBody>
          <a:bodyPr wrap="square" lIns="0" rIns="72000" bIns="36000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gobCL" pitchFamily="2" charset="77"/>
              </a:rPr>
              <a:t>Subsidios de Impulso a la Contratación</a:t>
            </a:r>
          </a:p>
        </p:txBody>
      </p:sp>
      <p:sp>
        <p:nvSpPr>
          <p:cNvPr id="35" name="Globo: flecha izquierda 34">
            <a:extLst>
              <a:ext uri="{FF2B5EF4-FFF2-40B4-BE49-F238E27FC236}">
                <a16:creationId xmlns:a16="http://schemas.microsoft.com/office/drawing/2014/main" id="{6D267B24-1839-465E-9E87-94864A903451}"/>
              </a:ext>
            </a:extLst>
          </p:cNvPr>
          <p:cNvSpPr/>
          <p:nvPr/>
        </p:nvSpPr>
        <p:spPr>
          <a:xfrm>
            <a:off x="6117664" y="4617091"/>
            <a:ext cx="3833324" cy="2039297"/>
          </a:xfrm>
          <a:prstGeom prst="left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Globo: flecha izquierda 36">
            <a:extLst>
              <a:ext uri="{FF2B5EF4-FFF2-40B4-BE49-F238E27FC236}">
                <a16:creationId xmlns:a16="http://schemas.microsoft.com/office/drawing/2014/main" id="{35F6B49D-0BC1-48E7-86FA-CE5D454E4CF9}"/>
              </a:ext>
            </a:extLst>
          </p:cNvPr>
          <p:cNvSpPr/>
          <p:nvPr/>
        </p:nvSpPr>
        <p:spPr>
          <a:xfrm>
            <a:off x="6130015" y="2342976"/>
            <a:ext cx="3833324" cy="2039297"/>
          </a:xfrm>
          <a:prstGeom prst="left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368A66C-6129-44B2-A1F6-D8EE109B14F1}"/>
              </a:ext>
            </a:extLst>
          </p:cNvPr>
          <p:cNvSpPr/>
          <p:nvPr/>
        </p:nvSpPr>
        <p:spPr>
          <a:xfrm>
            <a:off x="7677887" y="2577794"/>
            <a:ext cx="2221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+mj-lt"/>
              </a:rPr>
              <a:t>Todas las trabajadoras o trabajadores, dependientes o independientes, que tienen a su cargo el cuidado personal de niños menores de 2 años, siempre que no tengan garantizado el derecho a sala cuna por parte de su empleador</a:t>
            </a:r>
            <a:endParaRPr lang="es-C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D17F1553-904A-41F9-934C-A35078BA2315}"/>
              </a:ext>
            </a:extLst>
          </p:cNvPr>
          <p:cNvSpPr/>
          <p:nvPr/>
        </p:nvSpPr>
        <p:spPr>
          <a:xfrm>
            <a:off x="7696239" y="4782611"/>
            <a:ext cx="2221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+mj-lt"/>
              </a:rPr>
              <a:t>El Subsidio al Empleo Joven es un beneficio en dinero que otorga el Estado para mejorar el ingreso de jóvenes de 18 a 24 años, 10 meses de edad, que trabajen de manera dependiente o independiente y que pertenezcan al 40% más vulnerable de la población</a:t>
            </a:r>
            <a:endParaRPr lang="es-CL" sz="1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645B292-D381-494A-81CA-3CA0A7DB8106}"/>
              </a:ext>
            </a:extLst>
          </p:cNvPr>
          <p:cNvGrpSpPr/>
          <p:nvPr/>
        </p:nvGrpSpPr>
        <p:grpSpPr>
          <a:xfrm>
            <a:off x="5249689" y="1095456"/>
            <a:ext cx="6407157" cy="1044404"/>
            <a:chOff x="5249689" y="1095456"/>
            <a:chExt cx="6407157" cy="104440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5397CF26-F5FB-480B-B7E7-AEBEE5B75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49689" y="1095456"/>
              <a:ext cx="6407157" cy="1044404"/>
            </a:xfrm>
            <a:prstGeom prst="rect">
              <a:avLst/>
            </a:prstGeom>
          </p:spPr>
        </p:pic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092DC52E-BA7F-45A5-BBC0-1887267719D1}"/>
                </a:ext>
              </a:extLst>
            </p:cNvPr>
            <p:cNvSpPr/>
            <p:nvPr/>
          </p:nvSpPr>
          <p:spPr>
            <a:xfrm>
              <a:off x="7677887" y="1217220"/>
              <a:ext cx="383332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  <a:latin typeface="+mj-lt"/>
                </a:rPr>
                <a:t>El Subsidio al Empleo es una nueva medida de recuperación enfocada en incentivar el regreso de los trabajadores y trabajadoras suspendidos bajo la Ley de Protección del Empleo, LPE</a:t>
              </a:r>
              <a:endParaRPr lang="es-CL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1" name="Flecha: pentágono 40">
            <a:extLst>
              <a:ext uri="{FF2B5EF4-FFF2-40B4-BE49-F238E27FC236}">
                <a16:creationId xmlns:a16="http://schemas.microsoft.com/office/drawing/2014/main" id="{0456F22F-37E8-4291-9865-3F108975836D}"/>
              </a:ext>
            </a:extLst>
          </p:cNvPr>
          <p:cNvSpPr/>
          <p:nvPr/>
        </p:nvSpPr>
        <p:spPr>
          <a:xfrm>
            <a:off x="2590554" y="5098597"/>
            <a:ext cx="3212262" cy="1659037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F5595BD6-A103-45FE-A0D2-5BA63C49BD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5982" y="5042704"/>
            <a:ext cx="415721" cy="1012189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1DB2DAC2-8436-48EB-9EA1-C7BD0902F7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7893" y="5183110"/>
            <a:ext cx="786353" cy="702315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63512D51-EA8B-4C07-9C65-8200033B6A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7893" y="6066403"/>
            <a:ext cx="804742" cy="71939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5EE32377-31FE-4016-A941-78E6D9A0AB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6718" y="5978236"/>
            <a:ext cx="684753" cy="684753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AEBA3C38-FF51-4CFD-8F35-BCD94C9BAE12}"/>
              </a:ext>
            </a:extLst>
          </p:cNvPr>
          <p:cNvGrpSpPr/>
          <p:nvPr/>
        </p:nvGrpSpPr>
        <p:grpSpPr>
          <a:xfrm>
            <a:off x="6132224" y="4598293"/>
            <a:ext cx="3925622" cy="2039297"/>
            <a:chOff x="9594263" y="2697210"/>
            <a:chExt cx="3925622" cy="2039297"/>
          </a:xfrm>
        </p:grpSpPr>
        <p:sp>
          <p:nvSpPr>
            <p:cNvPr id="46" name="Globo: flecha izquierda 45">
              <a:extLst>
                <a:ext uri="{FF2B5EF4-FFF2-40B4-BE49-F238E27FC236}">
                  <a16:creationId xmlns:a16="http://schemas.microsoft.com/office/drawing/2014/main" id="{1B0A9EF0-689E-42F8-85B3-D9453625E89C}"/>
                </a:ext>
              </a:extLst>
            </p:cNvPr>
            <p:cNvSpPr/>
            <p:nvPr/>
          </p:nvSpPr>
          <p:spPr>
            <a:xfrm>
              <a:off x="9594263" y="2697210"/>
              <a:ext cx="3833324" cy="2039297"/>
            </a:xfrm>
            <a:prstGeom prst="leftArrowCallou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AF9DFA0B-AA4C-4873-B0A2-FC82142C7E6F}"/>
                </a:ext>
              </a:extLst>
            </p:cNvPr>
            <p:cNvSpPr/>
            <p:nvPr/>
          </p:nvSpPr>
          <p:spPr>
            <a:xfrm>
              <a:off x="10982615" y="2834624"/>
              <a:ext cx="253727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  <a:latin typeface="+mj-lt"/>
                </a:rPr>
                <a:t>El Bono al Trabajo a la Mujer o #BTM es un beneficio en dinero que entrega el Estado para mejorar los ingresos de las mujeres trabajadoras que tengan entre 25 años y 59 años, 11 meses de edad, que trabajen de manera dependiente o independiente y que pertenezcan al 40% de las familias más vulnerables de la población.</a:t>
              </a:r>
              <a:endParaRPr lang="es-CL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27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animBg="1"/>
      <p:bldP spid="37" grpId="0" animBg="1"/>
      <p:bldP spid="36" grpId="0"/>
      <p:bldP spid="38" grpId="0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echa: pentágono 19">
            <a:extLst>
              <a:ext uri="{FF2B5EF4-FFF2-40B4-BE49-F238E27FC236}">
                <a16:creationId xmlns:a16="http://schemas.microsoft.com/office/drawing/2014/main" id="{5389EBC5-ECA6-4E5A-9796-D18201586D2F}"/>
              </a:ext>
            </a:extLst>
          </p:cNvPr>
          <p:cNvSpPr/>
          <p:nvPr/>
        </p:nvSpPr>
        <p:spPr>
          <a:xfrm>
            <a:off x="5969013" y="2452632"/>
            <a:ext cx="3221545" cy="1892949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Flecha: pentágono 18">
            <a:extLst>
              <a:ext uri="{FF2B5EF4-FFF2-40B4-BE49-F238E27FC236}">
                <a16:creationId xmlns:a16="http://schemas.microsoft.com/office/drawing/2014/main" id="{5D9D0A39-86B9-4381-9723-2DF55418185C}"/>
              </a:ext>
            </a:extLst>
          </p:cNvPr>
          <p:cNvSpPr/>
          <p:nvPr/>
        </p:nvSpPr>
        <p:spPr>
          <a:xfrm>
            <a:off x="2581270" y="2479953"/>
            <a:ext cx="3221545" cy="1892949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0573A43-4626-4C7D-AA37-FB4D1BDB3E99}"/>
              </a:ext>
            </a:extLst>
          </p:cNvPr>
          <p:cNvGrpSpPr/>
          <p:nvPr/>
        </p:nvGrpSpPr>
        <p:grpSpPr>
          <a:xfrm>
            <a:off x="3691817" y="3137027"/>
            <a:ext cx="1749740" cy="482549"/>
            <a:chOff x="2782349" y="4411090"/>
            <a:chExt cx="2191055" cy="60968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CD6EFBB-F75B-4688-B9BF-8E22F4A84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4402" y="4525407"/>
              <a:ext cx="1629002" cy="38105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62BFC0F-A4F4-4EB4-BBD1-7AEBB2589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2349" y="4411090"/>
              <a:ext cx="562053" cy="609685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4ACBAD69-ED05-4D3A-A865-30FABAE8B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390" y="880667"/>
            <a:ext cx="2649221" cy="15895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969CF20-7B1A-4A1E-BABB-DBDF73D82A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401" y="2481682"/>
            <a:ext cx="415721" cy="10121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CA519D-7C7E-47D3-B0EA-401CB4367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9835" y="3451057"/>
            <a:ext cx="684753" cy="68475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FA43A21-5461-4F30-94B8-AF1ABB6DEE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6608" y="2602273"/>
            <a:ext cx="786353" cy="70231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8C25779-7EC3-4B40-8DCE-59C0158854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0475" y="3399106"/>
            <a:ext cx="804742" cy="71939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78B2D3-3803-4DAF-8169-F4D441F38B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201" y="3758801"/>
            <a:ext cx="2090460" cy="133979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DDE7C09-D492-4C75-8916-63FCF0207D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03507" y="3023145"/>
            <a:ext cx="778453" cy="77845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5C3E033-02CD-41F4-8B14-FAFB3D6815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154" y="977915"/>
            <a:ext cx="1335140" cy="1341236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BAEFD866-9471-4E3E-B511-48BD28623C6A}"/>
              </a:ext>
            </a:extLst>
          </p:cNvPr>
          <p:cNvSpPr/>
          <p:nvPr/>
        </p:nvSpPr>
        <p:spPr>
          <a:xfrm>
            <a:off x="1962050" y="158821"/>
            <a:ext cx="8887182" cy="8552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87E7B5A-C456-4305-BE71-9C8794EC01A7}"/>
              </a:ext>
            </a:extLst>
          </p:cNvPr>
          <p:cNvSpPr txBox="1"/>
          <p:nvPr/>
        </p:nvSpPr>
        <p:spPr>
          <a:xfrm>
            <a:off x="2517146" y="240172"/>
            <a:ext cx="8339306" cy="636516"/>
          </a:xfrm>
          <a:prstGeom prst="rect">
            <a:avLst/>
          </a:prstGeom>
          <a:noFill/>
        </p:spPr>
        <p:txBody>
          <a:bodyPr wrap="square" lIns="0" rIns="72000" bIns="36000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gobCL" pitchFamily="2" charset="77"/>
              </a:rPr>
              <a:t>Subsidios de Impulso a la Contratación</a:t>
            </a:r>
          </a:p>
        </p:txBody>
      </p:sp>
      <p:sp>
        <p:nvSpPr>
          <p:cNvPr id="35" name="Globo: flecha izquierda 34">
            <a:extLst>
              <a:ext uri="{FF2B5EF4-FFF2-40B4-BE49-F238E27FC236}">
                <a16:creationId xmlns:a16="http://schemas.microsoft.com/office/drawing/2014/main" id="{6D267B24-1839-465E-9E87-94864A903451}"/>
              </a:ext>
            </a:extLst>
          </p:cNvPr>
          <p:cNvSpPr/>
          <p:nvPr/>
        </p:nvSpPr>
        <p:spPr>
          <a:xfrm>
            <a:off x="8168298" y="2264264"/>
            <a:ext cx="3833324" cy="2039297"/>
          </a:xfrm>
          <a:prstGeom prst="left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" name="Flecha: pentágono 43">
            <a:extLst>
              <a:ext uri="{FF2B5EF4-FFF2-40B4-BE49-F238E27FC236}">
                <a16:creationId xmlns:a16="http://schemas.microsoft.com/office/drawing/2014/main" id="{6C05E053-781F-451C-B2A6-CD1EE51B3355}"/>
              </a:ext>
            </a:extLst>
          </p:cNvPr>
          <p:cNvSpPr/>
          <p:nvPr/>
        </p:nvSpPr>
        <p:spPr>
          <a:xfrm>
            <a:off x="2590554" y="5098597"/>
            <a:ext cx="3212262" cy="1659037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A50A8528-978A-44EF-B91E-6723CEB4D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5982" y="5042704"/>
            <a:ext cx="415721" cy="1012189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CC287838-9C36-4057-B5A5-023CA5E85F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7893" y="5183110"/>
            <a:ext cx="786353" cy="702315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FCF26D68-07A9-4696-AED0-EA526E767E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6718" y="5978236"/>
            <a:ext cx="684753" cy="684753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7254C7E1-BBA5-46F9-B078-B34CA0922A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893" y="6066403"/>
            <a:ext cx="804742" cy="719390"/>
          </a:xfrm>
          <a:prstGeom prst="rect">
            <a:avLst/>
          </a:prstGeom>
        </p:spPr>
      </p:pic>
      <p:sp>
        <p:nvSpPr>
          <p:cNvPr id="54" name="Rectángulo 53">
            <a:extLst>
              <a:ext uri="{FF2B5EF4-FFF2-40B4-BE49-F238E27FC236}">
                <a16:creationId xmlns:a16="http://schemas.microsoft.com/office/drawing/2014/main" id="{86CFAB09-4136-48CC-920A-4AE5AF7CEFAB}"/>
              </a:ext>
            </a:extLst>
          </p:cNvPr>
          <p:cNvSpPr/>
          <p:nvPr/>
        </p:nvSpPr>
        <p:spPr>
          <a:xfrm>
            <a:off x="9679304" y="2381484"/>
            <a:ext cx="2221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+mj-lt"/>
              </a:rPr>
              <a:t>El Subsidio al Empleo Joven es un beneficio en dinero que otorga el Estado para mejorar el ingreso de jóvenes de 18 a 24 años, 10 meses de edad, que trabajen de manera dependiente o independiente y que pertenezcan al 40% más vulnerable de la población</a:t>
            </a:r>
            <a:endParaRPr lang="es-CL" sz="1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0D730E2C-DC78-4E8B-909A-91A57AC0C5C6}"/>
              </a:ext>
            </a:extLst>
          </p:cNvPr>
          <p:cNvGrpSpPr/>
          <p:nvPr/>
        </p:nvGrpSpPr>
        <p:grpSpPr>
          <a:xfrm>
            <a:off x="8168298" y="2264802"/>
            <a:ext cx="3889596" cy="2039297"/>
            <a:chOff x="7579784" y="4818703"/>
            <a:chExt cx="3889596" cy="2039297"/>
          </a:xfrm>
        </p:grpSpPr>
        <p:sp>
          <p:nvSpPr>
            <p:cNvPr id="53" name="Globo: flecha izquierda 52">
              <a:extLst>
                <a:ext uri="{FF2B5EF4-FFF2-40B4-BE49-F238E27FC236}">
                  <a16:creationId xmlns:a16="http://schemas.microsoft.com/office/drawing/2014/main" id="{A5FFBE9B-F02C-41C8-AC26-6FE0790013D9}"/>
                </a:ext>
              </a:extLst>
            </p:cNvPr>
            <p:cNvSpPr/>
            <p:nvPr/>
          </p:nvSpPr>
          <p:spPr>
            <a:xfrm>
              <a:off x="7579784" y="4818703"/>
              <a:ext cx="3833324" cy="2039297"/>
            </a:xfrm>
            <a:prstGeom prst="leftArrowCallou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0443247C-38CC-4564-A34F-F6AD002B77AB}"/>
                </a:ext>
              </a:extLst>
            </p:cNvPr>
            <p:cNvSpPr/>
            <p:nvPr/>
          </p:nvSpPr>
          <p:spPr>
            <a:xfrm>
              <a:off x="8932110" y="4961188"/>
              <a:ext cx="253727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  <a:latin typeface="+mj-lt"/>
                </a:rPr>
                <a:t>El Bono al Trabajo a la Mujer o #BTM es un beneficio en dinero que entrega el Estado para mejorar los ingresos de las mujeres trabajadoras que tengan entre 25 años y 59 años, 11 meses de edad, que trabajen de manera dependiente o independiente y que pertenezcan al 40% de las familias más vulnerables de la población.</a:t>
              </a:r>
              <a:endParaRPr lang="es-CL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3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 animBg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7D66687-4F48-4C96-AD59-7E1C182E6D4D}"/>
              </a:ext>
            </a:extLst>
          </p:cNvPr>
          <p:cNvSpPr/>
          <p:nvPr/>
        </p:nvSpPr>
        <p:spPr>
          <a:xfrm>
            <a:off x="1962050" y="158821"/>
            <a:ext cx="8887182" cy="8552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Flecha: pentágono 18">
            <a:extLst>
              <a:ext uri="{FF2B5EF4-FFF2-40B4-BE49-F238E27FC236}">
                <a16:creationId xmlns:a16="http://schemas.microsoft.com/office/drawing/2014/main" id="{5D9D0A39-86B9-4381-9723-2DF55418185C}"/>
              </a:ext>
            </a:extLst>
          </p:cNvPr>
          <p:cNvSpPr/>
          <p:nvPr/>
        </p:nvSpPr>
        <p:spPr>
          <a:xfrm>
            <a:off x="2601099" y="2597614"/>
            <a:ext cx="3221545" cy="1165721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0573A43-4626-4C7D-AA37-FB4D1BDB3E99}"/>
              </a:ext>
            </a:extLst>
          </p:cNvPr>
          <p:cNvGrpSpPr/>
          <p:nvPr/>
        </p:nvGrpSpPr>
        <p:grpSpPr>
          <a:xfrm>
            <a:off x="3615394" y="2944827"/>
            <a:ext cx="1749740" cy="482549"/>
            <a:chOff x="2782349" y="4411090"/>
            <a:chExt cx="2191055" cy="60968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CD6EFBB-F75B-4688-B9BF-8E22F4A84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4402" y="4525407"/>
              <a:ext cx="1629002" cy="38105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62BFC0F-A4F4-4EB4-BBD1-7AEBB2589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2349" y="4411090"/>
              <a:ext cx="562053" cy="609685"/>
            </a:xfrm>
            <a:prstGeom prst="rect">
              <a:avLst/>
            </a:prstGeom>
          </p:spPr>
        </p:pic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65C53F4-25CD-4C81-B668-8E6B84189969}"/>
              </a:ext>
            </a:extLst>
          </p:cNvPr>
          <p:cNvSpPr txBox="1"/>
          <p:nvPr/>
        </p:nvSpPr>
        <p:spPr>
          <a:xfrm>
            <a:off x="2517146" y="240172"/>
            <a:ext cx="8339306" cy="636516"/>
          </a:xfrm>
          <a:prstGeom prst="rect">
            <a:avLst/>
          </a:prstGeom>
          <a:noFill/>
        </p:spPr>
        <p:txBody>
          <a:bodyPr wrap="square" lIns="0" rIns="72000" bIns="36000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gobCL" pitchFamily="2" charset="77"/>
              </a:rPr>
              <a:t>Subsidios de Impulso a la Contratación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8382A1E-1FAD-44AD-B634-E9C3C1F3C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8712" y="900474"/>
            <a:ext cx="2645341" cy="1310073"/>
          </a:xfrm>
          <a:prstGeom prst="rect">
            <a:avLst/>
          </a:prstGeom>
        </p:spPr>
      </p:pic>
      <p:sp>
        <p:nvSpPr>
          <p:cNvPr id="22" name="Flecha: pentágono 21">
            <a:extLst>
              <a:ext uri="{FF2B5EF4-FFF2-40B4-BE49-F238E27FC236}">
                <a16:creationId xmlns:a16="http://schemas.microsoft.com/office/drawing/2014/main" id="{F9B91AAD-D80A-49C1-A850-CCD8ADD0C765}"/>
              </a:ext>
            </a:extLst>
          </p:cNvPr>
          <p:cNvSpPr/>
          <p:nvPr/>
        </p:nvSpPr>
        <p:spPr>
          <a:xfrm>
            <a:off x="2590554" y="5098597"/>
            <a:ext cx="3212262" cy="1659037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8B041B87-96EB-49B0-B447-6151D2AE0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5982" y="5042704"/>
            <a:ext cx="415721" cy="101218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6181C4E-05DC-4085-B5AA-045B3A62F9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6718" y="5978236"/>
            <a:ext cx="684753" cy="68475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E81A9EC-DB1C-4FD9-9788-D7445BF3A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7893" y="5183110"/>
            <a:ext cx="786353" cy="70231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8DEA56F-775B-4C1F-83FA-9A6460CF54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893" y="6066403"/>
            <a:ext cx="804742" cy="71939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1126004-439E-45D9-AD51-98917EF3DE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340" y="3538993"/>
            <a:ext cx="2090460" cy="133979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F3E4063-E63B-4D1D-BCCA-CEA46E8B1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9908" y="2804975"/>
            <a:ext cx="780356" cy="780356"/>
          </a:xfrm>
          <a:prstGeom prst="rect">
            <a:avLst/>
          </a:prstGeom>
        </p:spPr>
      </p:pic>
      <p:sp>
        <p:nvSpPr>
          <p:cNvPr id="28" name="Flecha: pentágono 27">
            <a:extLst>
              <a:ext uri="{FF2B5EF4-FFF2-40B4-BE49-F238E27FC236}">
                <a16:creationId xmlns:a16="http://schemas.microsoft.com/office/drawing/2014/main" id="{642B0679-D3E2-4A4D-BC6F-21937B216483}"/>
              </a:ext>
            </a:extLst>
          </p:cNvPr>
          <p:cNvSpPr/>
          <p:nvPr/>
        </p:nvSpPr>
        <p:spPr>
          <a:xfrm>
            <a:off x="2590554" y="3847779"/>
            <a:ext cx="3192408" cy="1165723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1AA769C3-CA1E-404C-937A-809700AA74CF}"/>
              </a:ext>
            </a:extLst>
          </p:cNvPr>
          <p:cNvGrpSpPr/>
          <p:nvPr/>
        </p:nvGrpSpPr>
        <p:grpSpPr>
          <a:xfrm>
            <a:off x="3381403" y="4173328"/>
            <a:ext cx="2134536" cy="503876"/>
            <a:chOff x="2811119" y="3628276"/>
            <a:chExt cx="3338296" cy="552527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F746AFCE-966B-4928-AABF-855C0CFA3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73173" y="3707643"/>
              <a:ext cx="2776242" cy="38105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45BBD308-AD11-48A5-9D11-1FB27FD14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11119" y="3628276"/>
              <a:ext cx="562053" cy="552527"/>
            </a:xfrm>
            <a:prstGeom prst="rect">
              <a:avLst/>
            </a:prstGeom>
          </p:spPr>
        </p:pic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D22D5287-C40B-4E67-9B28-04819F9B9F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4446" y="4117132"/>
            <a:ext cx="615749" cy="51820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17DAB1C-440C-414C-930D-EF06DBD5AA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7671" y="1014104"/>
            <a:ext cx="1339797" cy="1339797"/>
          </a:xfrm>
          <a:prstGeom prst="rect">
            <a:avLst/>
          </a:prstGeom>
        </p:spPr>
      </p:pic>
      <p:sp>
        <p:nvSpPr>
          <p:cNvPr id="33" name="Globo: flecha izquierda 32">
            <a:extLst>
              <a:ext uri="{FF2B5EF4-FFF2-40B4-BE49-F238E27FC236}">
                <a16:creationId xmlns:a16="http://schemas.microsoft.com/office/drawing/2014/main" id="{3D8FEA8D-40C0-41F5-9684-82673EE5F787}"/>
              </a:ext>
            </a:extLst>
          </p:cNvPr>
          <p:cNvSpPr/>
          <p:nvPr/>
        </p:nvSpPr>
        <p:spPr>
          <a:xfrm>
            <a:off x="5875321" y="3847779"/>
            <a:ext cx="5710805" cy="1092084"/>
          </a:xfrm>
          <a:prstGeom prst="left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22879C14-3693-402E-BD5C-B3B8D820995D}"/>
              </a:ext>
            </a:extLst>
          </p:cNvPr>
          <p:cNvSpPr/>
          <p:nvPr/>
        </p:nvSpPr>
        <p:spPr>
          <a:xfrm>
            <a:off x="8094256" y="3906159"/>
            <a:ext cx="3562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+mj-lt"/>
              </a:rPr>
              <a:t>Es un incentivo que se entrega de forma directa a los trabajadores/as que tengan un nuevo contrato de trabajo (desde el 01 de abril del 2021) y una Remuneración Bruta Mensual (RMB) que no exceda los $979.500 (tres ingresos mínimos mensuales).</a:t>
            </a:r>
            <a:endParaRPr lang="es-CL" sz="1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D24487F9-05EE-49FA-8CD2-50BF1A3013BB}"/>
              </a:ext>
            </a:extLst>
          </p:cNvPr>
          <p:cNvGrpSpPr/>
          <p:nvPr/>
        </p:nvGrpSpPr>
        <p:grpSpPr>
          <a:xfrm>
            <a:off x="5249689" y="1095456"/>
            <a:ext cx="6407157" cy="1044404"/>
            <a:chOff x="5249689" y="1095456"/>
            <a:chExt cx="6407157" cy="1044404"/>
          </a:xfrm>
        </p:grpSpPr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E9C5C401-2DBE-4281-A6B1-8BB5E8DC7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249689" y="1095456"/>
              <a:ext cx="6407157" cy="1044404"/>
            </a:xfrm>
            <a:prstGeom prst="rect">
              <a:avLst/>
            </a:prstGeom>
          </p:spPr>
        </p:pic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0649D6F7-6961-4429-9842-659A9F7BEA9C}"/>
                </a:ext>
              </a:extLst>
            </p:cNvPr>
            <p:cNvSpPr/>
            <p:nvPr/>
          </p:nvSpPr>
          <p:spPr>
            <a:xfrm>
              <a:off x="7677887" y="1217220"/>
              <a:ext cx="383332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  <a:latin typeface="+mj-lt"/>
                </a:rPr>
                <a:t>El Subsidio al Empleo para promover la contratación de nuevas personas en las empresas ante las difíciles circunstancias laborales a consecuencia de las medidas de control de la crisis sanitaria COVID-19.</a:t>
              </a:r>
              <a:endParaRPr lang="es-CL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1" name="Globo: flecha izquierda 40">
            <a:extLst>
              <a:ext uri="{FF2B5EF4-FFF2-40B4-BE49-F238E27FC236}">
                <a16:creationId xmlns:a16="http://schemas.microsoft.com/office/drawing/2014/main" id="{67024F00-0179-4FD5-B278-BF51404D5CB1}"/>
              </a:ext>
            </a:extLst>
          </p:cNvPr>
          <p:cNvSpPr/>
          <p:nvPr/>
        </p:nvSpPr>
        <p:spPr>
          <a:xfrm>
            <a:off x="5936543" y="2460688"/>
            <a:ext cx="5649583" cy="1124643"/>
          </a:xfrm>
          <a:prstGeom prst="left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8B1B42AB-D1F4-42A0-BC9E-645441CA49D3}"/>
              </a:ext>
            </a:extLst>
          </p:cNvPr>
          <p:cNvSpPr/>
          <p:nvPr/>
        </p:nvSpPr>
        <p:spPr>
          <a:xfrm>
            <a:off x="8094257" y="2552406"/>
            <a:ext cx="3416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+mj-lt"/>
              </a:rPr>
              <a:t>Todas las trabajadoras o trabajadores, dependientes o independientes, que tienen a su cargo el cuidado personal de niños menores de 2 años, siempre que no tengan garantizado el derecho a sala cuna por parte de su empleador</a:t>
            </a:r>
            <a:endParaRPr lang="es-C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Globo: flecha izquierda 43">
            <a:extLst>
              <a:ext uri="{FF2B5EF4-FFF2-40B4-BE49-F238E27FC236}">
                <a16:creationId xmlns:a16="http://schemas.microsoft.com/office/drawing/2014/main" id="{08AE7D7B-3AF5-4E41-9128-BB1121349388}"/>
              </a:ext>
            </a:extLst>
          </p:cNvPr>
          <p:cNvSpPr/>
          <p:nvPr/>
        </p:nvSpPr>
        <p:spPr>
          <a:xfrm>
            <a:off x="5895174" y="5183109"/>
            <a:ext cx="5710805" cy="1384395"/>
          </a:xfrm>
          <a:prstGeom prst="left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CBAA3A2E-5AB3-4463-9BAC-6F98FE40C686}"/>
              </a:ext>
            </a:extLst>
          </p:cNvPr>
          <p:cNvSpPr/>
          <p:nvPr/>
        </p:nvSpPr>
        <p:spPr>
          <a:xfrm>
            <a:off x="7968804" y="5334368"/>
            <a:ext cx="36880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+mj-lt"/>
              </a:rPr>
              <a:t>El Subsidio al Empleo Joven es un beneficio en dinero que otorga el Estado para mejorar el ingreso de jóvenes de 18 a 24 años, 10 meses de edad, que trabajen de manera dependiente o independiente y que pertenezcan al 40% más vulnerable de la población</a:t>
            </a:r>
            <a:endParaRPr lang="es-C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Globo: flecha izquierda 45">
            <a:extLst>
              <a:ext uri="{FF2B5EF4-FFF2-40B4-BE49-F238E27FC236}">
                <a16:creationId xmlns:a16="http://schemas.microsoft.com/office/drawing/2014/main" id="{88F05C09-CC2B-493F-8580-28D4BDC63B95}"/>
              </a:ext>
            </a:extLst>
          </p:cNvPr>
          <p:cNvSpPr/>
          <p:nvPr/>
        </p:nvSpPr>
        <p:spPr>
          <a:xfrm>
            <a:off x="5895174" y="5177198"/>
            <a:ext cx="5710805" cy="1384396"/>
          </a:xfrm>
          <a:prstGeom prst="left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2D3C2B16-3C44-4D79-A35E-EBE57DC1FC66}"/>
              </a:ext>
            </a:extLst>
          </p:cNvPr>
          <p:cNvSpPr/>
          <p:nvPr/>
        </p:nvSpPr>
        <p:spPr>
          <a:xfrm>
            <a:off x="7968804" y="5271567"/>
            <a:ext cx="3620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+mj-lt"/>
              </a:rPr>
              <a:t>El Bono al Trabajo a la Mujer o #BTM es un beneficio en dinero que entrega el Estado para mejorar los ingresos de las mujeres trabajadoras que tengan entre 25 años y 59 años, 11 meses de edad, que trabajen de manera dependiente o independiente y que pertenezcan al 40% de las familias más vulnerables de la población.</a:t>
            </a:r>
            <a:endParaRPr lang="es-CL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458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8" grpId="0" animBg="1"/>
      <p:bldP spid="33" grpId="0" animBg="1"/>
      <p:bldP spid="34" grpId="0"/>
      <p:bldP spid="41" grpId="0" animBg="1"/>
      <p:bldP spid="42" grpId="0"/>
      <p:bldP spid="44" grpId="0" animBg="1"/>
      <p:bldP spid="48" grpId="0"/>
      <p:bldP spid="46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7D66687-4F48-4C96-AD59-7E1C182E6D4D}"/>
              </a:ext>
            </a:extLst>
          </p:cNvPr>
          <p:cNvSpPr/>
          <p:nvPr/>
        </p:nvSpPr>
        <p:spPr>
          <a:xfrm>
            <a:off x="1962050" y="158821"/>
            <a:ext cx="8887182" cy="8552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Flecha: pentágono 19">
            <a:extLst>
              <a:ext uri="{FF2B5EF4-FFF2-40B4-BE49-F238E27FC236}">
                <a16:creationId xmlns:a16="http://schemas.microsoft.com/office/drawing/2014/main" id="{5389EBC5-ECA6-4E5A-9796-D18201586D2F}"/>
              </a:ext>
            </a:extLst>
          </p:cNvPr>
          <p:cNvSpPr/>
          <p:nvPr/>
        </p:nvSpPr>
        <p:spPr>
          <a:xfrm>
            <a:off x="6006209" y="2746872"/>
            <a:ext cx="3221545" cy="1892949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Flecha: pentágono 18">
            <a:extLst>
              <a:ext uri="{FF2B5EF4-FFF2-40B4-BE49-F238E27FC236}">
                <a16:creationId xmlns:a16="http://schemas.microsoft.com/office/drawing/2014/main" id="{5D9D0A39-86B9-4381-9723-2DF55418185C}"/>
              </a:ext>
            </a:extLst>
          </p:cNvPr>
          <p:cNvSpPr/>
          <p:nvPr/>
        </p:nvSpPr>
        <p:spPr>
          <a:xfrm>
            <a:off x="2601099" y="2597614"/>
            <a:ext cx="3221545" cy="1165721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0573A43-4626-4C7D-AA37-FB4D1BDB3E99}"/>
              </a:ext>
            </a:extLst>
          </p:cNvPr>
          <p:cNvGrpSpPr/>
          <p:nvPr/>
        </p:nvGrpSpPr>
        <p:grpSpPr>
          <a:xfrm>
            <a:off x="3615394" y="2944827"/>
            <a:ext cx="1749740" cy="482549"/>
            <a:chOff x="2782349" y="4411090"/>
            <a:chExt cx="2191055" cy="60968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CD6EFBB-F75B-4688-B9BF-8E22F4A84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4402" y="4525407"/>
              <a:ext cx="1629002" cy="38105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62BFC0F-A4F4-4EB4-BBD1-7AEBB2589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2349" y="4411090"/>
              <a:ext cx="562053" cy="609685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4969CF20-7B1A-4A1E-BABB-DBDF73D82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641" y="2818441"/>
            <a:ext cx="415721" cy="10121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CA519D-7C7E-47D3-B0EA-401CB43675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495" y="3736699"/>
            <a:ext cx="684753" cy="68475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FA43A21-5461-4F30-94B8-AF1ABB6DEE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3804" y="2937511"/>
            <a:ext cx="786353" cy="70231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8C25779-7EC3-4B40-8DCE-59C0158854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1516" y="3765651"/>
            <a:ext cx="804742" cy="71939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65C53F4-25CD-4C81-B668-8E6B84189969}"/>
              </a:ext>
            </a:extLst>
          </p:cNvPr>
          <p:cNvSpPr txBox="1"/>
          <p:nvPr/>
        </p:nvSpPr>
        <p:spPr>
          <a:xfrm>
            <a:off x="2517146" y="240172"/>
            <a:ext cx="8339306" cy="636516"/>
          </a:xfrm>
          <a:prstGeom prst="rect">
            <a:avLst/>
          </a:prstGeom>
          <a:noFill/>
        </p:spPr>
        <p:txBody>
          <a:bodyPr wrap="square" lIns="0" rIns="72000" bIns="36000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gobCL" pitchFamily="2" charset="77"/>
              </a:rPr>
              <a:t>Subsidios de Impulso a la Contratación</a:t>
            </a:r>
          </a:p>
        </p:txBody>
      </p:sp>
      <p:sp>
        <p:nvSpPr>
          <p:cNvPr id="22" name="Flecha: pentágono 21">
            <a:extLst>
              <a:ext uri="{FF2B5EF4-FFF2-40B4-BE49-F238E27FC236}">
                <a16:creationId xmlns:a16="http://schemas.microsoft.com/office/drawing/2014/main" id="{F9B91AAD-D80A-49C1-A850-CCD8ADD0C765}"/>
              </a:ext>
            </a:extLst>
          </p:cNvPr>
          <p:cNvSpPr/>
          <p:nvPr/>
        </p:nvSpPr>
        <p:spPr>
          <a:xfrm>
            <a:off x="2590554" y="5098597"/>
            <a:ext cx="3212262" cy="1659037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8B041B87-96EB-49B0-B447-6151D2AE0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5982" y="5042704"/>
            <a:ext cx="415721" cy="101218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6181C4E-05DC-4085-B5AA-045B3A62F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6718" y="5978236"/>
            <a:ext cx="684753" cy="68475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E81A9EC-DB1C-4FD9-9788-D7445BF3A4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893" y="5183110"/>
            <a:ext cx="786353" cy="70231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8DEA56F-775B-4C1F-83FA-9A6460CF54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7893" y="6066403"/>
            <a:ext cx="804742" cy="71939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1126004-439E-45D9-AD51-98917EF3DE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40" y="3538993"/>
            <a:ext cx="2090460" cy="133979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F3E4063-E63B-4D1D-BCCA-CEA46E8B1D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9908" y="2804975"/>
            <a:ext cx="780356" cy="780356"/>
          </a:xfrm>
          <a:prstGeom prst="rect">
            <a:avLst/>
          </a:prstGeom>
        </p:spPr>
      </p:pic>
      <p:sp>
        <p:nvSpPr>
          <p:cNvPr id="28" name="Flecha: pentágono 27">
            <a:extLst>
              <a:ext uri="{FF2B5EF4-FFF2-40B4-BE49-F238E27FC236}">
                <a16:creationId xmlns:a16="http://schemas.microsoft.com/office/drawing/2014/main" id="{642B0679-D3E2-4A4D-BC6F-21937B216483}"/>
              </a:ext>
            </a:extLst>
          </p:cNvPr>
          <p:cNvSpPr/>
          <p:nvPr/>
        </p:nvSpPr>
        <p:spPr>
          <a:xfrm>
            <a:off x="2590554" y="3847779"/>
            <a:ext cx="3192408" cy="1165723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1AA769C3-CA1E-404C-937A-809700AA74CF}"/>
              </a:ext>
            </a:extLst>
          </p:cNvPr>
          <p:cNvGrpSpPr/>
          <p:nvPr/>
        </p:nvGrpSpPr>
        <p:grpSpPr>
          <a:xfrm>
            <a:off x="3381403" y="4173328"/>
            <a:ext cx="2134536" cy="503876"/>
            <a:chOff x="2811119" y="3628276"/>
            <a:chExt cx="3338296" cy="552527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F746AFCE-966B-4928-AABF-855C0CFA3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73173" y="3707643"/>
              <a:ext cx="2776242" cy="38105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45BBD308-AD11-48A5-9D11-1FB27FD14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11119" y="3628276"/>
              <a:ext cx="562053" cy="552527"/>
            </a:xfrm>
            <a:prstGeom prst="rect">
              <a:avLst/>
            </a:prstGeom>
          </p:spPr>
        </p:pic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D22D5287-C40B-4E67-9B28-04819F9B9F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4446" y="4117132"/>
            <a:ext cx="615749" cy="51820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17DAB1C-440C-414C-930D-EF06DBD5AA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7671" y="1014104"/>
            <a:ext cx="1339797" cy="1339797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22879C14-3693-402E-BD5C-B3B8D820995D}"/>
              </a:ext>
            </a:extLst>
          </p:cNvPr>
          <p:cNvSpPr/>
          <p:nvPr/>
        </p:nvSpPr>
        <p:spPr>
          <a:xfrm>
            <a:off x="9563399" y="4469043"/>
            <a:ext cx="2221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+mj-lt"/>
              </a:rPr>
              <a:t>Es un incentivo que se entrega de forma directa a los trabajadores/as que tengan un nuevo contrato de trabajo (desde el 01 de abril del 2021) y una Remuneración Bruta Mensual (RMB) que no exceda los $979.500 (tres ingresos mínimos mensuales).</a:t>
            </a:r>
            <a:endParaRPr lang="es-C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Globo: flecha izquierda 34">
            <a:extLst>
              <a:ext uri="{FF2B5EF4-FFF2-40B4-BE49-F238E27FC236}">
                <a16:creationId xmlns:a16="http://schemas.microsoft.com/office/drawing/2014/main" id="{B5030ABF-93AB-4BEE-977D-E1EB5FA83670}"/>
              </a:ext>
            </a:extLst>
          </p:cNvPr>
          <p:cNvSpPr/>
          <p:nvPr/>
        </p:nvSpPr>
        <p:spPr>
          <a:xfrm>
            <a:off x="8219691" y="2519344"/>
            <a:ext cx="3833324" cy="2039297"/>
          </a:xfrm>
          <a:prstGeom prst="left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CDD6D1FB-108E-4156-973B-AEAF9A109768}"/>
              </a:ext>
            </a:extLst>
          </p:cNvPr>
          <p:cNvSpPr/>
          <p:nvPr/>
        </p:nvSpPr>
        <p:spPr>
          <a:xfrm>
            <a:off x="9738400" y="2656760"/>
            <a:ext cx="2221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+mj-lt"/>
              </a:rPr>
              <a:t>El Subsidio al Empleo Joven es un beneficio en dinero que otorga el Estado para mejorar el ingreso de jóvenes de 18 a 24 años, 10 meses de edad, que trabajen de manera dependiente o independiente y que pertenezcan al 40% más vulnerable de la población</a:t>
            </a:r>
            <a:endParaRPr lang="es-C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A4C8AA2B-0278-4F20-99E7-FDEB2D353CE2}"/>
              </a:ext>
            </a:extLst>
          </p:cNvPr>
          <p:cNvSpPr/>
          <p:nvPr/>
        </p:nvSpPr>
        <p:spPr>
          <a:xfrm>
            <a:off x="9654730" y="4813973"/>
            <a:ext cx="25372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+mj-lt"/>
              </a:rPr>
              <a:t>El Bono al Trabajo a la Mujer o #BTM es un beneficio en dinero que entrega el Estado para mejorar los ingresos de las mujeres trabajadoras que tengan entre 25 años y 59 años, 11 meses de edad, que trabajen de manera dependiente o independiente y que pertenezcan al 40% de las familias más vulnerables de la población.</a:t>
            </a:r>
            <a:endParaRPr lang="es-CL" sz="1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B1D5CC79-640E-42D1-B534-B195144D8B0C}"/>
              </a:ext>
            </a:extLst>
          </p:cNvPr>
          <p:cNvGrpSpPr/>
          <p:nvPr/>
        </p:nvGrpSpPr>
        <p:grpSpPr>
          <a:xfrm>
            <a:off x="8219691" y="2512385"/>
            <a:ext cx="3932380" cy="2039297"/>
            <a:chOff x="7483716" y="2699824"/>
            <a:chExt cx="3932380" cy="2039297"/>
          </a:xfrm>
        </p:grpSpPr>
        <p:sp>
          <p:nvSpPr>
            <p:cNvPr id="39" name="Globo: flecha izquierda 38">
              <a:extLst>
                <a:ext uri="{FF2B5EF4-FFF2-40B4-BE49-F238E27FC236}">
                  <a16:creationId xmlns:a16="http://schemas.microsoft.com/office/drawing/2014/main" id="{BBCB8821-73DC-4FF2-8C18-BC6E2850F642}"/>
                </a:ext>
              </a:extLst>
            </p:cNvPr>
            <p:cNvSpPr/>
            <p:nvPr/>
          </p:nvSpPr>
          <p:spPr>
            <a:xfrm>
              <a:off x="7483716" y="2699824"/>
              <a:ext cx="3833324" cy="2039297"/>
            </a:xfrm>
            <a:prstGeom prst="leftArrowCallou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52ADCDD1-A009-417F-87F3-F41CBD5EA48D}"/>
                </a:ext>
              </a:extLst>
            </p:cNvPr>
            <p:cNvSpPr/>
            <p:nvPr/>
          </p:nvSpPr>
          <p:spPr>
            <a:xfrm>
              <a:off x="8878826" y="2861932"/>
              <a:ext cx="253727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  <a:latin typeface="+mj-lt"/>
                </a:rPr>
                <a:t>El Bono al Trabajo a la Mujer o #BTM es un beneficio en dinero que entrega el Estado para mejorar los ingresos de las mujeres trabajadoras que tengan entre 25 años y 59 años, 11 meses de edad, que trabajen de manera dependiente o independiente y que pertenezcan al 40% de las familias más vulnerables de la población.</a:t>
              </a:r>
              <a:endParaRPr lang="es-CL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41" name="Imagen 40">
            <a:extLst>
              <a:ext uri="{FF2B5EF4-FFF2-40B4-BE49-F238E27FC236}">
                <a16:creationId xmlns:a16="http://schemas.microsoft.com/office/drawing/2014/main" id="{07742FE4-B204-4E22-9009-5249471974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58712" y="900474"/>
            <a:ext cx="2645341" cy="131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echa: pentágono 19">
            <a:extLst>
              <a:ext uri="{FF2B5EF4-FFF2-40B4-BE49-F238E27FC236}">
                <a16:creationId xmlns:a16="http://schemas.microsoft.com/office/drawing/2014/main" id="{5389EBC5-ECA6-4E5A-9796-D18201586D2F}"/>
              </a:ext>
            </a:extLst>
          </p:cNvPr>
          <p:cNvSpPr/>
          <p:nvPr/>
        </p:nvSpPr>
        <p:spPr>
          <a:xfrm>
            <a:off x="2555880" y="5416062"/>
            <a:ext cx="3221545" cy="1192032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Flecha: pentágono 18">
            <a:extLst>
              <a:ext uri="{FF2B5EF4-FFF2-40B4-BE49-F238E27FC236}">
                <a16:creationId xmlns:a16="http://schemas.microsoft.com/office/drawing/2014/main" id="{5D9D0A39-86B9-4381-9723-2DF55418185C}"/>
              </a:ext>
            </a:extLst>
          </p:cNvPr>
          <p:cNvSpPr/>
          <p:nvPr/>
        </p:nvSpPr>
        <p:spPr>
          <a:xfrm>
            <a:off x="2541337" y="3134024"/>
            <a:ext cx="3221545" cy="951130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969CF20-7B1A-4A1E-BABB-DBDF73D82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510" y="5526720"/>
            <a:ext cx="415721" cy="10121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FA43A21-5461-4F30-94B8-AF1ABB6DE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121" y="5661618"/>
            <a:ext cx="786353" cy="742392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5AED8807-5403-4F50-B4AA-1F1BD83B931A}"/>
              </a:ext>
            </a:extLst>
          </p:cNvPr>
          <p:cNvGrpSpPr/>
          <p:nvPr/>
        </p:nvGrpSpPr>
        <p:grpSpPr>
          <a:xfrm>
            <a:off x="3171570" y="3297435"/>
            <a:ext cx="2287280" cy="571009"/>
            <a:chOff x="2811119" y="3628276"/>
            <a:chExt cx="3338296" cy="552527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104CD7B1-4E48-4EB5-8422-C8442F27E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3173" y="3707643"/>
              <a:ext cx="2776242" cy="381053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C80AA68E-D977-4A68-907C-2C8AAE0B3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1119" y="3628276"/>
              <a:ext cx="562053" cy="552527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FAF3E14E-8A45-4C15-8336-7E857D7FE2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5573" y="1184438"/>
            <a:ext cx="1657097" cy="15884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628C687-0513-4240-8787-7C62BD15BE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5063" y="3323836"/>
            <a:ext cx="615749" cy="518205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DEA1552C-7671-4DCC-B082-08726FA61866}"/>
              </a:ext>
            </a:extLst>
          </p:cNvPr>
          <p:cNvSpPr/>
          <p:nvPr/>
        </p:nvSpPr>
        <p:spPr>
          <a:xfrm>
            <a:off x="1962050" y="158821"/>
            <a:ext cx="8887182" cy="8552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0B0C38D-7CFC-43D8-B016-8D1F0F9A1F42}"/>
              </a:ext>
            </a:extLst>
          </p:cNvPr>
          <p:cNvSpPr txBox="1"/>
          <p:nvPr/>
        </p:nvSpPr>
        <p:spPr>
          <a:xfrm>
            <a:off x="2517146" y="240172"/>
            <a:ext cx="8339306" cy="636516"/>
          </a:xfrm>
          <a:prstGeom prst="rect">
            <a:avLst/>
          </a:prstGeom>
          <a:noFill/>
        </p:spPr>
        <p:txBody>
          <a:bodyPr wrap="square" lIns="0" rIns="72000" bIns="36000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gobCL" pitchFamily="2" charset="77"/>
              </a:rPr>
              <a:t>Subsidios de Impulso a la Contratación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4FDFC2F6-D8AD-48BA-943B-B263A65399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834" y="1266139"/>
            <a:ext cx="1335140" cy="1341236"/>
          </a:xfrm>
          <a:prstGeom prst="rect">
            <a:avLst/>
          </a:prstGeom>
        </p:spPr>
      </p:pic>
      <p:sp>
        <p:nvSpPr>
          <p:cNvPr id="33" name="Globo: flecha izquierda 32">
            <a:extLst>
              <a:ext uri="{FF2B5EF4-FFF2-40B4-BE49-F238E27FC236}">
                <a16:creationId xmlns:a16="http://schemas.microsoft.com/office/drawing/2014/main" id="{091C3D40-3363-476B-AECC-1F86DF1DFC17}"/>
              </a:ext>
            </a:extLst>
          </p:cNvPr>
          <p:cNvSpPr/>
          <p:nvPr/>
        </p:nvSpPr>
        <p:spPr>
          <a:xfrm>
            <a:off x="4446482" y="1222978"/>
            <a:ext cx="4926118" cy="1588409"/>
          </a:xfrm>
          <a:prstGeom prst="left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F87F29F-CC97-4ED9-A02B-4AB74B819D87}"/>
              </a:ext>
            </a:extLst>
          </p:cNvPr>
          <p:cNvSpPr/>
          <p:nvPr/>
        </p:nvSpPr>
        <p:spPr>
          <a:xfrm>
            <a:off x="6246334" y="1370314"/>
            <a:ext cx="31262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+mj-lt"/>
              </a:rPr>
              <a:t>Es un subsidio a la contratación y capacitación, que promueve el ingreso de jóvenes entre 15 a 25 años a las empresas, a través de la bonificación del 50% del ingreso mínimo mensual y de un bono de capacitación de hasta $400.000, que recibe la empresa por cada joven contratado.</a:t>
            </a:r>
            <a:endParaRPr lang="es-C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Globo: flecha izquierda 26">
            <a:extLst>
              <a:ext uri="{FF2B5EF4-FFF2-40B4-BE49-F238E27FC236}">
                <a16:creationId xmlns:a16="http://schemas.microsoft.com/office/drawing/2014/main" id="{54799960-E0B9-4A23-AE1A-CEC4E30044F7}"/>
              </a:ext>
            </a:extLst>
          </p:cNvPr>
          <p:cNvSpPr/>
          <p:nvPr/>
        </p:nvSpPr>
        <p:spPr>
          <a:xfrm>
            <a:off x="5846608" y="3060117"/>
            <a:ext cx="5710805" cy="1092084"/>
          </a:xfrm>
          <a:prstGeom prst="left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F753DAD-79DA-49A0-BEFC-B08938397C30}"/>
              </a:ext>
            </a:extLst>
          </p:cNvPr>
          <p:cNvSpPr/>
          <p:nvPr/>
        </p:nvSpPr>
        <p:spPr>
          <a:xfrm>
            <a:off x="7995203" y="3118497"/>
            <a:ext cx="3562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+mj-lt"/>
              </a:rPr>
              <a:t>Es un incentivo que se entrega de forma directa a los trabajadores/as que tengan un nuevo contrato de trabajo (desde el 01 de abril del 2021) y una Remuneración Bruta Mensual (RMB) que no exceda los $979.500 (tres ingresos mínimos mensuales).</a:t>
            </a:r>
            <a:endParaRPr lang="es-C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Globo: flecha izquierda 33">
            <a:extLst>
              <a:ext uri="{FF2B5EF4-FFF2-40B4-BE49-F238E27FC236}">
                <a16:creationId xmlns:a16="http://schemas.microsoft.com/office/drawing/2014/main" id="{FAFB74F6-66E3-482B-B76F-AA61EAADE2DA}"/>
              </a:ext>
            </a:extLst>
          </p:cNvPr>
          <p:cNvSpPr/>
          <p:nvPr/>
        </p:nvSpPr>
        <p:spPr>
          <a:xfrm>
            <a:off x="5850425" y="5378984"/>
            <a:ext cx="5710804" cy="1307660"/>
          </a:xfrm>
          <a:prstGeom prst="left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BF070879-D5EA-477D-A011-8322C28AD0FD}"/>
              </a:ext>
            </a:extLst>
          </p:cNvPr>
          <p:cNvSpPr/>
          <p:nvPr/>
        </p:nvSpPr>
        <p:spPr>
          <a:xfrm>
            <a:off x="8075240" y="5454286"/>
            <a:ext cx="3224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+mj-lt"/>
              </a:rPr>
              <a:t>El Subsidio al Empleo Joven es un beneficio en dinero que otorga el Estado para mejorar el ingreso de jóvenes de 18 a 24 años, 10 meses de edad, que trabajen de manera dependiente o independiente y que pertenezcan al 40% más vulnerable de la población</a:t>
            </a:r>
            <a:endParaRPr lang="es-CL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0D0A0A7C-56F5-4DDA-94D8-B289C6207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30" y="3156115"/>
            <a:ext cx="1355675" cy="3300770"/>
          </a:xfrm>
          <a:prstGeom prst="rect">
            <a:avLst/>
          </a:prstGeom>
        </p:spPr>
      </p:pic>
      <p:sp>
        <p:nvSpPr>
          <p:cNvPr id="37" name="Flecha: pentágono 36">
            <a:extLst>
              <a:ext uri="{FF2B5EF4-FFF2-40B4-BE49-F238E27FC236}">
                <a16:creationId xmlns:a16="http://schemas.microsoft.com/office/drawing/2014/main" id="{0471EDCC-4374-4871-B9AC-21A1279DAB82}"/>
              </a:ext>
            </a:extLst>
          </p:cNvPr>
          <p:cNvSpPr/>
          <p:nvPr/>
        </p:nvSpPr>
        <p:spPr>
          <a:xfrm>
            <a:off x="2541337" y="4163571"/>
            <a:ext cx="3221545" cy="1165721"/>
          </a:xfrm>
          <a:prstGeom prst="homePlat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EC3DEC8B-BE1A-4DD6-80C5-F29B45036639}"/>
              </a:ext>
            </a:extLst>
          </p:cNvPr>
          <p:cNvGrpSpPr/>
          <p:nvPr/>
        </p:nvGrpSpPr>
        <p:grpSpPr>
          <a:xfrm>
            <a:off x="3555632" y="4510784"/>
            <a:ext cx="1749740" cy="482549"/>
            <a:chOff x="2782349" y="4411090"/>
            <a:chExt cx="2191055" cy="609685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335ACB41-2603-4FF7-ABCE-ED8FAD78A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44402" y="4525407"/>
              <a:ext cx="1629002" cy="381053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3BA568C9-F555-427B-8C91-475A31766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82349" y="4411090"/>
              <a:ext cx="562053" cy="609685"/>
            </a:xfrm>
            <a:prstGeom prst="rect">
              <a:avLst/>
            </a:prstGeom>
          </p:spPr>
        </p:pic>
      </p:grpSp>
      <p:pic>
        <p:nvPicPr>
          <p:cNvPr id="41" name="Imagen 40">
            <a:extLst>
              <a:ext uri="{FF2B5EF4-FFF2-40B4-BE49-F238E27FC236}">
                <a16:creationId xmlns:a16="http://schemas.microsoft.com/office/drawing/2014/main" id="{DA0F18E8-CAB6-4967-B890-186EE381FB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0146" y="4370932"/>
            <a:ext cx="780356" cy="780356"/>
          </a:xfrm>
          <a:prstGeom prst="rect">
            <a:avLst/>
          </a:prstGeom>
        </p:spPr>
      </p:pic>
      <p:sp>
        <p:nvSpPr>
          <p:cNvPr id="42" name="Globo: flecha izquierda 41">
            <a:extLst>
              <a:ext uri="{FF2B5EF4-FFF2-40B4-BE49-F238E27FC236}">
                <a16:creationId xmlns:a16="http://schemas.microsoft.com/office/drawing/2014/main" id="{98DEC40C-1FB9-4214-9020-242E05BC1D9F}"/>
              </a:ext>
            </a:extLst>
          </p:cNvPr>
          <p:cNvSpPr/>
          <p:nvPr/>
        </p:nvSpPr>
        <p:spPr>
          <a:xfrm>
            <a:off x="5907830" y="4201465"/>
            <a:ext cx="5649583" cy="1124643"/>
          </a:xfrm>
          <a:prstGeom prst="left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A2020438-6955-4EA0-812D-1BA79A1453E5}"/>
              </a:ext>
            </a:extLst>
          </p:cNvPr>
          <p:cNvSpPr/>
          <p:nvPr/>
        </p:nvSpPr>
        <p:spPr>
          <a:xfrm>
            <a:off x="8065544" y="4293183"/>
            <a:ext cx="3416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+mj-lt"/>
              </a:rPr>
              <a:t>Todas las trabajadoras o trabajadores, dependientes o independientes, que tienen a su cargo el cuidado personal de niños menores de 2 años, siempre que no tengan garantizado el derecho a sala cuna por parte de su empleador</a:t>
            </a:r>
            <a:endParaRPr lang="es-CL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890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33" grpId="0" animBg="1"/>
      <p:bldP spid="21" grpId="0"/>
      <p:bldP spid="27" grpId="0" animBg="1"/>
      <p:bldP spid="28" grpId="0"/>
      <p:bldP spid="34" grpId="0" animBg="1"/>
      <p:bldP spid="35" grpId="0"/>
      <p:bldP spid="37" grpId="0" animBg="1"/>
      <p:bldP spid="42" grpId="0" animBg="1"/>
      <p:bldP spid="4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1545</Words>
  <Application>Microsoft Office PowerPoint</Application>
  <PresentationFormat>Panorámica</PresentationFormat>
  <Paragraphs>100</Paragraphs>
  <Slides>12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Carolina Guzman Perez</dc:creator>
  <cp:lastModifiedBy>Maria Francisca Mora Saa</cp:lastModifiedBy>
  <cp:revision>403</cp:revision>
  <dcterms:created xsi:type="dcterms:W3CDTF">2020-10-15T22:19:52Z</dcterms:created>
  <dcterms:modified xsi:type="dcterms:W3CDTF">2021-07-02T19:59:31Z</dcterms:modified>
</cp:coreProperties>
</file>