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1" r:id="rId13"/>
    <p:sldId id="267" r:id="rId14"/>
    <p:sldId id="268" r:id="rId15"/>
  </p:sldIdLst>
  <p:sldSz cx="18288000" cy="10287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Roboto" panose="020B0604020202020204" charset="0"/>
      <p:regular r:id="rId21"/>
      <p:bold r:id="rId22"/>
      <p:italic r:id="rId23"/>
      <p:boldItalic r:id="rId24"/>
    </p:embeddedFont>
    <p:embeddedFont>
      <p:font typeface="Roboto Bold" panose="020B0604020202020204" charset="0"/>
      <p:regular r:id="rId25"/>
    </p:embeddedFont>
    <p:embeddedFont>
      <p:font typeface="Oswald Bold" panose="020B0604020202020204" charset="0"/>
      <p:regular r:id="rId26"/>
    </p:embeddedFont>
    <p:embeddedFont>
      <p:font typeface="Oswald" panose="020B0604020202020204" charset="0"/>
      <p:regular r:id="rId27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948" autoAdjust="0"/>
    <p:restoredTop sz="65953" autoAdjust="0"/>
  </p:normalViewPr>
  <p:slideViewPr>
    <p:cSldViewPr>
      <p:cViewPr varScale="1">
        <p:scale>
          <a:sx n="72" d="100"/>
          <a:sy n="72" d="100"/>
        </p:scale>
        <p:origin x="120" y="2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9146E1-46FA-4038-B4E9-CDC2C0FD5BDA}" type="datetimeFigureOut">
              <a:rPr lang="es-CL" smtClean="0"/>
              <a:t>27/08/2025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C35053-9D7C-4F3F-8A7D-7A261D79C03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57668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C35053-9D7C-4F3F-8A7D-7A261D79C03B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100755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FC35053-9D7C-4F3F-8A7D-7A261D79C03B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088560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35053-9D7C-4F3F-8A7D-7A261D79C03B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66043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image" Target="../media/image13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12" Type="http://schemas.openxmlformats.org/officeDocument/2006/relationships/image" Target="../media/image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11" Type="http://schemas.openxmlformats.org/officeDocument/2006/relationships/image" Target="../media/image19.png"/><Relationship Id="rId5" Type="http://schemas.openxmlformats.org/officeDocument/2006/relationships/image" Target="../media/image17.png"/><Relationship Id="rId10" Type="http://schemas.openxmlformats.org/officeDocument/2006/relationships/image" Target="../media/image2.png"/><Relationship Id="rId4" Type="http://schemas.openxmlformats.org/officeDocument/2006/relationships/image" Target="../media/image16.svg"/><Relationship Id="rId9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7.png"/><Relationship Id="rId7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mailto:lorena.burgos@ptovaras.cl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5" Type="http://schemas.openxmlformats.org/officeDocument/2006/relationships/image" Target="../media/image32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53086" y="-136060"/>
            <a:ext cx="9092286" cy="10399708"/>
            <a:chOff x="0" y="0"/>
            <a:chExt cx="2617508" cy="27390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617508" cy="2739018"/>
            </a:xfrm>
            <a:custGeom>
              <a:avLst/>
              <a:gdLst/>
              <a:ahLst/>
              <a:cxnLst/>
              <a:rect l="l" t="t" r="r" b="b"/>
              <a:pathLst>
                <a:path w="2617508" h="2739018">
                  <a:moveTo>
                    <a:pt x="0" y="0"/>
                  </a:moveTo>
                  <a:lnTo>
                    <a:pt x="2617508" y="0"/>
                  </a:lnTo>
                  <a:lnTo>
                    <a:pt x="2617508" y="2739018"/>
                  </a:lnTo>
                  <a:lnTo>
                    <a:pt x="0" y="2739018"/>
                  </a:lnTo>
                  <a:close/>
                </a:path>
              </a:pathLst>
            </a:custGeom>
            <a:solidFill>
              <a:srgbClr val="F2D25D">
                <a:alpha val="91765"/>
              </a:srgbClr>
            </a:solidFill>
          </p:spPr>
          <p:txBody>
            <a:bodyPr/>
            <a:lstStyle/>
            <a:p>
              <a:endParaRPr lang="es-CL" dirty="0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2617508" cy="27580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19086" y="726725"/>
            <a:ext cx="112043" cy="6848763"/>
            <a:chOff x="0" y="0"/>
            <a:chExt cx="29509" cy="180378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9509" cy="1803790"/>
            </a:xfrm>
            <a:custGeom>
              <a:avLst/>
              <a:gdLst/>
              <a:ahLst/>
              <a:cxnLst/>
              <a:rect l="l" t="t" r="r" b="b"/>
              <a:pathLst>
                <a:path w="29509" h="1803790">
                  <a:moveTo>
                    <a:pt x="0" y="0"/>
                  </a:moveTo>
                  <a:lnTo>
                    <a:pt x="29509" y="0"/>
                  </a:lnTo>
                  <a:lnTo>
                    <a:pt x="29509" y="1803790"/>
                  </a:lnTo>
                  <a:lnTo>
                    <a:pt x="0" y="1803790"/>
                  </a:lnTo>
                  <a:close/>
                </a:path>
              </a:pathLst>
            </a:custGeom>
            <a:solidFill>
              <a:srgbClr val="100F0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29509" cy="18228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783529" y="6099145"/>
            <a:ext cx="8208071" cy="996567"/>
          </a:xfrm>
          <a:prstGeom prst="rect">
            <a:avLst/>
          </a:prstGeom>
        </p:spPr>
        <p:txBody>
          <a:bodyPr lIns="61568" tIns="61568" rIns="61568" bIns="61568" rtlCol="0" anchor="ctr"/>
          <a:lstStyle/>
          <a:p>
            <a:pPr algn="ctr">
              <a:lnSpc>
                <a:spcPts val="4159"/>
              </a:lnSpc>
            </a:pPr>
            <a:r>
              <a:rPr lang="en-US" sz="3600" b="1" spc="131" dirty="0" smtClean="0">
                <a:solidFill>
                  <a:srgbClr val="000000"/>
                </a:solidFill>
                <a:latin typeface="Oswald Bold" panose="00000800000000000000" charset="0"/>
                <a:ea typeface="Open Sauce Bold"/>
                <a:cs typeface="Open Sauce Bold"/>
                <a:sym typeface="Open Sauce Bold"/>
              </a:rPr>
              <a:t>I. MUNICIPALIDAD </a:t>
            </a:r>
            <a:r>
              <a:rPr lang="en-US" sz="3600" b="1" spc="131" dirty="0">
                <a:solidFill>
                  <a:srgbClr val="000000"/>
                </a:solidFill>
                <a:latin typeface="Oswald Bold" panose="00000800000000000000" charset="0"/>
                <a:ea typeface="Open Sauce Bold"/>
                <a:cs typeface="Open Sauce Bold"/>
                <a:sym typeface="Open Sauce Bold"/>
              </a:rPr>
              <a:t>DE PUERTO VARAS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903884" y="754993"/>
            <a:ext cx="10524455" cy="58527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9221"/>
              </a:lnSpc>
            </a:pPr>
            <a:r>
              <a:rPr lang="en-US" sz="6000" b="1" spc="93" dirty="0">
                <a:solidFill>
                  <a:srgbClr val="2C2D30"/>
                </a:solidFill>
                <a:latin typeface="Oswald Bold"/>
                <a:ea typeface="Oswald Bold"/>
                <a:cs typeface="Oswald Bold"/>
                <a:sym typeface="Oswald Bold"/>
              </a:rPr>
              <a:t>PANEL </a:t>
            </a:r>
          </a:p>
          <a:p>
            <a:pPr algn="l">
              <a:lnSpc>
                <a:spcPts val="9221"/>
              </a:lnSpc>
            </a:pPr>
            <a:r>
              <a:rPr lang="en-US" sz="6000" b="1" spc="93" dirty="0">
                <a:solidFill>
                  <a:srgbClr val="2C2D30"/>
                </a:solidFill>
                <a:latin typeface="Oswald Bold"/>
                <a:ea typeface="Oswald Bold"/>
                <a:cs typeface="Oswald Bold"/>
                <a:sym typeface="Oswald Bold"/>
              </a:rPr>
              <a:t>TURISMO ACCESIBLE E INCLUSIVO: </a:t>
            </a:r>
          </a:p>
          <a:p>
            <a:pPr algn="l">
              <a:lnSpc>
                <a:spcPts val="7013"/>
              </a:lnSpc>
            </a:pPr>
            <a:r>
              <a:rPr lang="en-US" sz="4400" spc="71" dirty="0">
                <a:solidFill>
                  <a:srgbClr val="2C2D30"/>
                </a:solidFill>
                <a:latin typeface="Oswald"/>
                <a:ea typeface="Oswald"/>
                <a:cs typeface="Oswald"/>
                <a:sym typeface="Oswald"/>
              </a:rPr>
              <a:t>CASOS DE ÉXITO MUNICIPIOS CON</a:t>
            </a:r>
          </a:p>
          <a:p>
            <a:pPr algn="l">
              <a:lnSpc>
                <a:spcPts val="7013"/>
              </a:lnSpc>
            </a:pPr>
            <a:r>
              <a:rPr lang="en-US" sz="4400" spc="71" dirty="0">
                <a:solidFill>
                  <a:srgbClr val="2C2D30"/>
                </a:solidFill>
                <a:latin typeface="Oswald"/>
                <a:ea typeface="Oswald"/>
                <a:cs typeface="Oswald"/>
                <a:sym typeface="Oswald"/>
              </a:rPr>
              <a:t>DISTINCIÓN </a:t>
            </a:r>
          </a:p>
          <a:p>
            <a:pPr marL="0" lvl="0" indent="0" algn="l">
              <a:lnSpc>
                <a:spcPts val="3839"/>
              </a:lnSpc>
              <a:spcBef>
                <a:spcPct val="0"/>
              </a:spcBef>
            </a:pPr>
            <a:endParaRPr lang="en-US" sz="5082" spc="71" dirty="0">
              <a:solidFill>
                <a:srgbClr val="2C2D30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2213852" y="6945156"/>
            <a:ext cx="10023836" cy="6370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5545"/>
              </a:lnSpc>
              <a:spcBef>
                <a:spcPct val="0"/>
              </a:spcBef>
            </a:pPr>
            <a:r>
              <a:rPr lang="en-US" sz="3600" b="1" spc="93" dirty="0">
                <a:solidFill>
                  <a:srgbClr val="2C2D30"/>
                </a:solidFill>
                <a:latin typeface="Oswald Bold"/>
                <a:sym typeface="Oswald Bold"/>
              </a:rPr>
              <a:t>CONGRESO FUTRONO 2025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ACA8745E-74E2-F4EC-7EEC-7FE75C07CA2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10" y="8370631"/>
            <a:ext cx="1841947" cy="1104576"/>
          </a:xfrm>
          <a:prstGeom prst="rect">
            <a:avLst/>
          </a:prstGeom>
        </p:spPr>
      </p:pic>
      <p:sp>
        <p:nvSpPr>
          <p:cNvPr id="21" name="AutoShape 2" descr="Vista previa de imagen">
            <a:extLst>
              <a:ext uri="{FF2B5EF4-FFF2-40B4-BE49-F238E27FC236}">
                <a16:creationId xmlns:a16="http://schemas.microsoft.com/office/drawing/2014/main" id="{5DB99FE2-136C-560B-999D-981A70BB6C4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991600" y="49911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BCAE240B-08BC-0F75-CAC9-56E4C4D5A4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7967618"/>
            <a:ext cx="2544924" cy="1692846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020E2D5E-A9DB-BB02-1D00-539956663C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06178" y="-107883"/>
            <a:ext cx="9871786" cy="10343354"/>
          </a:xfrm>
          <a:prstGeom prst="rect">
            <a:avLst/>
          </a:prstGeom>
        </p:spPr>
      </p:pic>
      <p:pic>
        <p:nvPicPr>
          <p:cNvPr id="11" name="Imagen 10" descr="Logotipo, nombre de la empresa&#10;&#10;El contenido generado por IA puede ser incorrecto.">
            <a:extLst>
              <a:ext uri="{FF2B5EF4-FFF2-40B4-BE49-F238E27FC236}">
                <a16:creationId xmlns:a16="http://schemas.microsoft.com/office/drawing/2014/main" id="{C9F84F28-E8C9-883D-4B4D-AB95F282993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311" y="7919597"/>
            <a:ext cx="2570988" cy="18362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3973487" cy="10287000"/>
            <a:chOff x="0" y="0"/>
            <a:chExt cx="1046515" cy="270933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46515" cy="2709333"/>
            </a:xfrm>
            <a:custGeom>
              <a:avLst/>
              <a:gdLst/>
              <a:ahLst/>
              <a:cxnLst/>
              <a:rect l="l" t="t" r="r" b="b"/>
              <a:pathLst>
                <a:path w="1046515" h="2709333">
                  <a:moveTo>
                    <a:pt x="0" y="0"/>
                  </a:moveTo>
                  <a:lnTo>
                    <a:pt x="1046515" y="0"/>
                  </a:lnTo>
                  <a:lnTo>
                    <a:pt x="1046515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2D25D">
                <a:alpha val="91765"/>
              </a:srgbClr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1046515" cy="27283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79649" y="481407"/>
            <a:ext cx="17528701" cy="3671493"/>
            <a:chOff x="0" y="0"/>
            <a:chExt cx="3168749" cy="59932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168749" cy="599322"/>
            </a:xfrm>
            <a:custGeom>
              <a:avLst/>
              <a:gdLst/>
              <a:ahLst/>
              <a:cxnLst/>
              <a:rect l="l" t="t" r="r" b="b"/>
              <a:pathLst>
                <a:path w="3168749" h="599322">
                  <a:moveTo>
                    <a:pt x="0" y="0"/>
                  </a:moveTo>
                  <a:lnTo>
                    <a:pt x="3168749" y="0"/>
                  </a:lnTo>
                  <a:lnTo>
                    <a:pt x="3168749" y="599322"/>
                  </a:lnTo>
                  <a:lnTo>
                    <a:pt x="0" y="59932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152400"/>
              <a:ext cx="3168749" cy="751721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algn="ctr">
                <a:lnSpc>
                  <a:spcPts val="11134"/>
                </a:lnSpc>
              </a:pPr>
              <a:r>
                <a:rPr lang="en-US" sz="8068" b="1" spc="548" dirty="0">
                  <a:solidFill>
                    <a:srgbClr val="2C2D30"/>
                  </a:solidFill>
                  <a:latin typeface="Roboto Bold"/>
                  <a:ea typeface="Roboto Bold"/>
                  <a:cs typeface="Roboto Bold"/>
                  <a:sym typeface="Roboto Bold"/>
                </a:rPr>
                <a:t>  </a:t>
              </a:r>
            </a:p>
            <a:p>
              <a:pPr algn="ctr">
                <a:lnSpc>
                  <a:spcPts val="11134"/>
                </a:lnSpc>
              </a:pPr>
              <a:r>
                <a:rPr lang="en-US" sz="8068" b="1" spc="548" dirty="0">
                  <a:solidFill>
                    <a:srgbClr val="2C2D30"/>
                  </a:solidFill>
                  <a:latin typeface="Oswald" panose="00000500000000000000" pitchFamily="2" charset="0"/>
                  <a:ea typeface="Roboto Bold"/>
                  <a:cs typeface="Roboto Bold"/>
                  <a:sym typeface="Roboto Bold"/>
                </a:rPr>
                <a:t>     </a:t>
              </a:r>
              <a:r>
                <a:rPr lang="en-US" sz="6600" b="1" spc="548" dirty="0">
                  <a:solidFill>
                    <a:srgbClr val="2C2D30"/>
                  </a:solidFill>
                  <a:latin typeface="Oswald Bold" panose="00000800000000000000" charset="0"/>
                  <a:ea typeface="Roboto Bold"/>
                  <a:cs typeface="Roboto Bold"/>
                  <a:sym typeface="Roboto Bold"/>
                </a:rPr>
                <a:t>DESTINO TURÍSTICO</a:t>
              </a:r>
            </a:p>
            <a:p>
              <a:pPr algn="ctr">
                <a:lnSpc>
                  <a:spcPts val="11134"/>
                </a:lnSpc>
              </a:pPr>
              <a:r>
                <a:rPr lang="en-US" sz="6600" b="1" spc="548" dirty="0">
                  <a:solidFill>
                    <a:srgbClr val="2C2D30"/>
                  </a:solidFill>
                  <a:latin typeface="Oswald Bold" panose="00000800000000000000" charset="0"/>
                  <a:ea typeface="Roboto Bold"/>
                  <a:cs typeface="Roboto Bold"/>
                  <a:sym typeface="Roboto Bold"/>
                </a:rPr>
                <a:t> INTELIGENTE  (DTI)-2023</a:t>
              </a: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4577322" y="4810078"/>
            <a:ext cx="13027897" cy="38472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000"/>
              </a:lnSpc>
            </a:pPr>
            <a:endParaRPr dirty="0"/>
          </a:p>
          <a:p>
            <a:pPr algn="ctr">
              <a:lnSpc>
                <a:spcPts val="5000"/>
              </a:lnSpc>
            </a:pPr>
            <a:r>
              <a:rPr lang="en-US" sz="4400" b="1" dirty="0">
                <a:solidFill>
                  <a:srgbClr val="000000"/>
                </a:solidFill>
                <a:latin typeface="Oswald" panose="00000500000000000000" pitchFamily="2" charset="0"/>
                <a:ea typeface="Roboto Bold"/>
                <a:cs typeface="Roboto Bold"/>
                <a:sym typeface="Roboto Bold"/>
              </a:rPr>
              <a:t>DEPARTAMENTOS Y UNIDADES MUNICIPALES </a:t>
            </a:r>
          </a:p>
          <a:p>
            <a:pPr algn="ctr">
              <a:lnSpc>
                <a:spcPts val="5000"/>
              </a:lnSpc>
            </a:pPr>
            <a:r>
              <a:rPr lang="en-US" sz="4400" b="1" dirty="0">
                <a:solidFill>
                  <a:srgbClr val="000000"/>
                </a:solidFill>
                <a:latin typeface="Oswald" panose="00000500000000000000" pitchFamily="2" charset="0"/>
                <a:ea typeface="Roboto Bold"/>
                <a:cs typeface="Roboto Bold"/>
                <a:sym typeface="Roboto Bold"/>
              </a:rPr>
              <a:t>VINCULADAS A LA INIACIATIVA: </a:t>
            </a:r>
          </a:p>
          <a:p>
            <a:pPr algn="ctr">
              <a:lnSpc>
                <a:spcPts val="5000"/>
              </a:lnSpc>
            </a:pPr>
            <a:endParaRPr lang="en-US" sz="4400" b="1" dirty="0">
              <a:solidFill>
                <a:srgbClr val="000000"/>
              </a:solidFill>
              <a:latin typeface="Oswald" panose="00000500000000000000" pitchFamily="2" charset="0"/>
              <a:ea typeface="Roboto Bold"/>
              <a:cs typeface="Roboto Bold"/>
              <a:sym typeface="Roboto Bold"/>
            </a:endParaRPr>
          </a:p>
          <a:p>
            <a:pPr algn="ctr">
              <a:lnSpc>
                <a:spcPts val="5000"/>
              </a:lnSpc>
            </a:pPr>
            <a:r>
              <a:rPr lang="en-US" sz="4400" dirty="0">
                <a:solidFill>
                  <a:srgbClr val="100F0D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TURISMO,  MEDIO AMBIENTE, SECPLA, JURÍDICA, OFICINA DE LA DISCAPACIDAD, OTROS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B0C4453-8DEC-4516-222C-C5EE63189E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31" y="1425722"/>
            <a:ext cx="1820224" cy="1091549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05C68927-6128-1130-D389-D3FFFD1E5F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35" y="7169661"/>
            <a:ext cx="2544924" cy="1692846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3BA4255C-A0F2-D27C-8D6E-5A2737C9F6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782800" y="1104900"/>
            <a:ext cx="2689534" cy="19209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25255"/>
            <a:ext cx="3314046" cy="10287000"/>
            <a:chOff x="0" y="0"/>
            <a:chExt cx="736663" cy="35265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36663" cy="3526591"/>
            </a:xfrm>
            <a:custGeom>
              <a:avLst/>
              <a:gdLst/>
              <a:ahLst/>
              <a:cxnLst/>
              <a:rect l="l" t="t" r="r" b="b"/>
              <a:pathLst>
                <a:path w="736663" h="3526591">
                  <a:moveTo>
                    <a:pt x="0" y="0"/>
                  </a:moveTo>
                  <a:lnTo>
                    <a:pt x="736663" y="0"/>
                  </a:lnTo>
                  <a:lnTo>
                    <a:pt x="736663" y="3526591"/>
                  </a:lnTo>
                  <a:lnTo>
                    <a:pt x="0" y="3526591"/>
                  </a:lnTo>
                  <a:close/>
                </a:path>
              </a:pathLst>
            </a:custGeom>
            <a:solidFill>
              <a:srgbClr val="F2D25D">
                <a:alpha val="91765"/>
              </a:srgbClr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736663" cy="35456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3220867" y="-10836"/>
            <a:ext cx="14591539" cy="1184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570"/>
              </a:lnSpc>
              <a:spcBef>
                <a:spcPct val="0"/>
              </a:spcBef>
            </a:pPr>
            <a:r>
              <a:rPr lang="en-US" sz="6935" b="1" spc="97" dirty="0">
                <a:solidFill>
                  <a:srgbClr val="FEFFFF"/>
                </a:solidFill>
                <a:latin typeface="Roboto Bold"/>
                <a:ea typeface="Roboto Bold"/>
                <a:cs typeface="Roboto Bold"/>
                <a:sym typeface="Roboto Bold"/>
              </a:rPr>
              <a:t>DTI</a:t>
            </a:r>
          </a:p>
        </p:txBody>
      </p:sp>
      <p:pic>
        <p:nvPicPr>
          <p:cNvPr id="31" name="Imagen 30">
            <a:extLst>
              <a:ext uri="{FF2B5EF4-FFF2-40B4-BE49-F238E27FC236}">
                <a16:creationId xmlns:a16="http://schemas.microsoft.com/office/drawing/2014/main" id="{DE81B59C-D4DB-9261-3D51-03F02CC3D6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935" y="342900"/>
            <a:ext cx="2012296" cy="1207378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90777FF8-AB3B-BDC0-5EA5-6400CC1418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179" y="6781602"/>
            <a:ext cx="2923325" cy="1944221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2620" y="4686300"/>
            <a:ext cx="15185380" cy="3605601"/>
          </a:xfrm>
          <a:prstGeom prst="rect">
            <a:avLst/>
          </a:prstGeom>
        </p:spPr>
      </p:pic>
      <p:pic>
        <p:nvPicPr>
          <p:cNvPr id="5" name="Imagen 4" descr="Logotipo, nombre de la empresa&#10;&#10;El contenido generado por IA puede ser incorrecto.">
            <a:extLst>
              <a:ext uri="{FF2B5EF4-FFF2-40B4-BE49-F238E27FC236}">
                <a16:creationId xmlns:a16="http://schemas.microsoft.com/office/drawing/2014/main" id="{86CE5613-7257-8605-E358-54F04991604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76" y="3237430"/>
            <a:ext cx="2570988" cy="183623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682" y="46786"/>
            <a:ext cx="14984317" cy="4202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178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249574" y="1"/>
            <a:ext cx="9372600" cy="3467100"/>
            <a:chOff x="0" y="0"/>
            <a:chExt cx="2583263" cy="350976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583263" cy="3509762"/>
            </a:xfrm>
            <a:custGeom>
              <a:avLst/>
              <a:gdLst/>
              <a:ahLst/>
              <a:cxnLst/>
              <a:rect l="l" t="t" r="r" b="b"/>
              <a:pathLst>
                <a:path w="2583263" h="3509762">
                  <a:moveTo>
                    <a:pt x="0" y="0"/>
                  </a:moveTo>
                  <a:lnTo>
                    <a:pt x="2583263" y="0"/>
                  </a:lnTo>
                  <a:lnTo>
                    <a:pt x="2583263" y="3509762"/>
                  </a:lnTo>
                  <a:lnTo>
                    <a:pt x="0" y="3509762"/>
                  </a:lnTo>
                  <a:close/>
                </a:path>
              </a:pathLst>
            </a:custGeom>
            <a:solidFill>
              <a:srgbClr val="F2D25D">
                <a:alpha val="91765"/>
              </a:srgbClr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2583263" cy="352881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791200" y="-52001"/>
            <a:ext cx="6991227" cy="2978912"/>
            <a:chOff x="-3798" y="-154987"/>
            <a:chExt cx="1350120" cy="57527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46322" cy="394302"/>
            </a:xfrm>
            <a:custGeom>
              <a:avLst/>
              <a:gdLst/>
              <a:ahLst/>
              <a:cxnLst/>
              <a:rect l="l" t="t" r="r" b="b"/>
              <a:pathLst>
                <a:path w="1346322" h="394302">
                  <a:moveTo>
                    <a:pt x="0" y="0"/>
                  </a:moveTo>
                  <a:lnTo>
                    <a:pt x="1346322" y="0"/>
                  </a:lnTo>
                  <a:lnTo>
                    <a:pt x="1346322" y="394302"/>
                  </a:lnTo>
                  <a:lnTo>
                    <a:pt x="0" y="39430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000000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-3798" y="-154987"/>
              <a:ext cx="1346322" cy="575277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lvl="0" indent="0" algn="ctr">
                <a:lnSpc>
                  <a:spcPts val="13617"/>
                </a:lnSpc>
                <a:spcBef>
                  <a:spcPct val="0"/>
                </a:spcBef>
              </a:pPr>
              <a:r>
                <a:rPr lang="en-US" sz="9867" b="1" spc="671" dirty="0">
                  <a:solidFill>
                    <a:srgbClr val="2C2D30"/>
                  </a:solidFill>
                  <a:latin typeface="Roboto Bold"/>
                  <a:ea typeface="Roboto Bold"/>
                  <a:cs typeface="Roboto Bold"/>
                  <a:sym typeface="Roboto Bold"/>
                </a:rPr>
                <a:t>OBJETIVO</a:t>
              </a:r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222538" y="3658605"/>
            <a:ext cx="16283408" cy="5539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es-MX" sz="4000" dirty="0">
                <a:latin typeface="Oswald" panose="00000500000000000000" pitchFamily="2" charset="0"/>
              </a:rPr>
              <a:t>El </a:t>
            </a:r>
            <a:r>
              <a:rPr lang="es-MX" sz="4000" b="1" dirty="0">
                <a:latin typeface="Oswald" panose="00000500000000000000" pitchFamily="2" charset="0"/>
              </a:rPr>
              <a:t>objetivo de un Plan de Destino Turístico Inteligente (DTI) en materia de accesibilidad</a:t>
            </a:r>
            <a:r>
              <a:rPr lang="es-MX" sz="4000" dirty="0">
                <a:latin typeface="Oswald" panose="00000500000000000000" pitchFamily="2" charset="0"/>
              </a:rPr>
              <a:t> se centra en garantizar que todas las personas, </a:t>
            </a:r>
            <a:r>
              <a:rPr lang="es-MX" sz="4000" b="1" dirty="0">
                <a:latin typeface="Oswald" panose="00000500000000000000" pitchFamily="2" charset="0"/>
              </a:rPr>
              <a:t>independientemente de sus capacidades físicas, sensoriales o cognitivas</a:t>
            </a:r>
            <a:r>
              <a:rPr lang="es-MX" sz="4000" dirty="0">
                <a:latin typeface="Oswald" panose="00000500000000000000" pitchFamily="2" charset="0"/>
              </a:rPr>
              <a:t>, puedan disfrutar de la oferta turística en condiciones de </a:t>
            </a:r>
            <a:r>
              <a:rPr lang="es-MX" sz="4000" b="1" dirty="0">
                <a:latin typeface="Oswald" panose="00000500000000000000" pitchFamily="2" charset="0"/>
              </a:rPr>
              <a:t>igualdad, seguridad, comodidad y autonomía</a:t>
            </a:r>
            <a:r>
              <a:rPr lang="es-MX" sz="4000" dirty="0">
                <a:latin typeface="Oswald" panose="00000500000000000000" pitchFamily="2" charset="0"/>
              </a:rPr>
              <a:t>.</a:t>
            </a:r>
          </a:p>
          <a:p>
            <a:pPr algn="just"/>
            <a:r>
              <a:rPr lang="es-MX" sz="4000" dirty="0">
                <a:latin typeface="Oswald" panose="00000500000000000000" pitchFamily="2" charset="0"/>
              </a:rPr>
              <a:t>En concreto, el plan busca:</a:t>
            </a:r>
          </a:p>
          <a:p>
            <a:pPr algn="just"/>
            <a:endParaRPr lang="es-MX" sz="4000" dirty="0">
              <a:latin typeface="Oswald" panose="00000500000000000000" pitchFamily="2" charset="0"/>
            </a:endParaRP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es-MX" sz="4000" dirty="0">
                <a:latin typeface="Oswald" panose="00000500000000000000" pitchFamily="2" charset="0"/>
              </a:rPr>
              <a:t>Eliminar barreras físicas, sensoriales y digitales </a:t>
            </a: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es-MX" sz="4000" dirty="0">
                <a:latin typeface="Oswald" panose="00000500000000000000" pitchFamily="2" charset="0"/>
              </a:rPr>
              <a:t>Diseñar experiencias turísticas inclusivas, </a:t>
            </a: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es-MX" sz="4000" dirty="0">
                <a:latin typeface="Oswald" panose="00000500000000000000" pitchFamily="2" charset="0"/>
              </a:rPr>
              <a:t>Promover la capacitación del personal turístico, entre otros</a:t>
            </a:r>
            <a:endParaRPr lang="en-US" sz="4000" spc="335" dirty="0">
              <a:solidFill>
                <a:srgbClr val="231F20"/>
              </a:solidFill>
              <a:latin typeface="Oswald" panose="00000500000000000000" pitchFamily="2" charset="0"/>
              <a:ea typeface="Roboto Bold"/>
              <a:cs typeface="Roboto Bold"/>
              <a:sym typeface="Roboto Bold"/>
            </a:endParaRP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AFEBADA1-E5EC-D9A8-97BD-03EF0CA4CE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800" y="1069257"/>
            <a:ext cx="1717146" cy="10302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90CB0F9-E73A-DFEB-7692-82B6336BDF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31666" y="623948"/>
            <a:ext cx="2689534" cy="19209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>
            <a:extLst>
              <a:ext uri="{FF2B5EF4-FFF2-40B4-BE49-F238E27FC236}">
                <a16:creationId xmlns:a16="http://schemas.microsoft.com/office/drawing/2014/main" id="{915F04AE-0F7D-91CA-0C04-AD082B4D38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3992" y="-8361"/>
            <a:ext cx="15534007" cy="3749176"/>
          </a:xfrm>
          <a:prstGeom prst="rect">
            <a:avLst/>
          </a:prstGeom>
        </p:spPr>
      </p:pic>
      <p:grpSp>
        <p:nvGrpSpPr>
          <p:cNvPr id="2" name="Group 2"/>
          <p:cNvGrpSpPr/>
          <p:nvPr/>
        </p:nvGrpSpPr>
        <p:grpSpPr>
          <a:xfrm>
            <a:off x="-120452" y="-167624"/>
            <a:ext cx="2874445" cy="13194214"/>
            <a:chOff x="0" y="-19050"/>
            <a:chExt cx="757056" cy="3545640"/>
          </a:xfrm>
        </p:grpSpPr>
        <p:sp>
          <p:nvSpPr>
            <p:cNvPr id="3" name="Freeform 3"/>
            <p:cNvSpPr/>
            <p:nvPr/>
          </p:nvSpPr>
          <p:spPr>
            <a:xfrm>
              <a:off x="20393" y="25995"/>
              <a:ext cx="736663" cy="2763403"/>
            </a:xfrm>
            <a:custGeom>
              <a:avLst/>
              <a:gdLst/>
              <a:ahLst/>
              <a:cxnLst/>
              <a:rect l="l" t="t" r="r" b="b"/>
              <a:pathLst>
                <a:path w="736663" h="3526591">
                  <a:moveTo>
                    <a:pt x="0" y="0"/>
                  </a:moveTo>
                  <a:lnTo>
                    <a:pt x="736663" y="0"/>
                  </a:lnTo>
                  <a:lnTo>
                    <a:pt x="736663" y="3526591"/>
                  </a:lnTo>
                  <a:lnTo>
                    <a:pt x="0" y="3526591"/>
                  </a:lnTo>
                  <a:close/>
                </a:path>
              </a:pathLst>
            </a:custGeom>
            <a:solidFill>
              <a:srgbClr val="F2D25D">
                <a:alpha val="91765"/>
              </a:srgbClr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736663" cy="35456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3034510" y="7531413"/>
            <a:ext cx="3543081" cy="669735"/>
          </a:xfrm>
          <a:custGeom>
            <a:avLst/>
            <a:gdLst/>
            <a:ahLst/>
            <a:cxnLst/>
            <a:rect l="l" t="t" r="r" b="b"/>
            <a:pathLst>
              <a:path w="3543081" h="669735">
                <a:moveTo>
                  <a:pt x="0" y="0"/>
                </a:moveTo>
                <a:lnTo>
                  <a:pt x="3543081" y="0"/>
                </a:lnTo>
                <a:lnTo>
                  <a:pt x="3543081" y="669734"/>
                </a:lnTo>
                <a:lnTo>
                  <a:pt x="0" y="66973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4482"/>
            </a:stretch>
          </a:blipFill>
        </p:spPr>
        <p:txBody>
          <a:bodyPr/>
          <a:lstStyle/>
          <a:p>
            <a:endParaRPr lang="es-CL"/>
          </a:p>
        </p:txBody>
      </p:sp>
      <p:grpSp>
        <p:nvGrpSpPr>
          <p:cNvPr id="6" name="Group 6"/>
          <p:cNvGrpSpPr/>
          <p:nvPr/>
        </p:nvGrpSpPr>
        <p:grpSpPr>
          <a:xfrm>
            <a:off x="3034510" y="3884500"/>
            <a:ext cx="3543081" cy="3837546"/>
            <a:chOff x="0" y="0"/>
            <a:chExt cx="1373252" cy="1590702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373252" cy="1590703"/>
            </a:xfrm>
            <a:custGeom>
              <a:avLst/>
              <a:gdLst/>
              <a:ahLst/>
              <a:cxnLst/>
              <a:rect l="l" t="t" r="r" b="b"/>
              <a:pathLst>
                <a:path w="1373252" h="1590703">
                  <a:moveTo>
                    <a:pt x="0" y="0"/>
                  </a:moveTo>
                  <a:lnTo>
                    <a:pt x="1373252" y="0"/>
                  </a:lnTo>
                  <a:lnTo>
                    <a:pt x="1373252" y="1590703"/>
                  </a:lnTo>
                  <a:lnTo>
                    <a:pt x="0" y="159070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28575"/>
              <a:ext cx="1373252" cy="16192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19"/>
                </a:lnSpc>
              </a:pPr>
              <a:endParaRPr/>
            </a:p>
          </p:txBody>
        </p:sp>
      </p:grpSp>
      <p:sp>
        <p:nvSpPr>
          <p:cNvPr id="9" name="Freeform 9"/>
          <p:cNvSpPr/>
          <p:nvPr/>
        </p:nvSpPr>
        <p:spPr>
          <a:xfrm>
            <a:off x="8114359" y="7387178"/>
            <a:ext cx="3543081" cy="669735"/>
          </a:xfrm>
          <a:custGeom>
            <a:avLst/>
            <a:gdLst/>
            <a:ahLst/>
            <a:cxnLst/>
            <a:rect l="l" t="t" r="r" b="b"/>
            <a:pathLst>
              <a:path w="3543081" h="669735">
                <a:moveTo>
                  <a:pt x="0" y="0"/>
                </a:moveTo>
                <a:lnTo>
                  <a:pt x="3543081" y="0"/>
                </a:lnTo>
                <a:lnTo>
                  <a:pt x="3543081" y="669735"/>
                </a:lnTo>
                <a:lnTo>
                  <a:pt x="0" y="66973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4482"/>
            </a:stretch>
          </a:blipFill>
        </p:spPr>
        <p:txBody>
          <a:bodyPr/>
          <a:lstStyle/>
          <a:p>
            <a:endParaRPr lang="es-CL"/>
          </a:p>
        </p:txBody>
      </p:sp>
      <p:grpSp>
        <p:nvGrpSpPr>
          <p:cNvPr id="10" name="Group 10"/>
          <p:cNvGrpSpPr/>
          <p:nvPr/>
        </p:nvGrpSpPr>
        <p:grpSpPr>
          <a:xfrm>
            <a:off x="8375365" y="3782473"/>
            <a:ext cx="3543081" cy="3701764"/>
            <a:chOff x="0" y="0"/>
            <a:chExt cx="1373252" cy="1487382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1373252" cy="1487382"/>
            </a:xfrm>
            <a:custGeom>
              <a:avLst/>
              <a:gdLst/>
              <a:ahLst/>
              <a:cxnLst/>
              <a:rect l="l" t="t" r="r" b="b"/>
              <a:pathLst>
                <a:path w="1373252" h="1487382">
                  <a:moveTo>
                    <a:pt x="0" y="0"/>
                  </a:moveTo>
                  <a:lnTo>
                    <a:pt x="1373252" y="0"/>
                  </a:lnTo>
                  <a:lnTo>
                    <a:pt x="1373252" y="1487382"/>
                  </a:lnTo>
                  <a:lnTo>
                    <a:pt x="0" y="1487382"/>
                  </a:lnTo>
                  <a:close/>
                </a:path>
              </a:pathLst>
            </a:custGeom>
            <a:solidFill>
              <a:srgbClr val="FEFFFF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-19050"/>
              <a:ext cx="1373252" cy="150643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6883197" y="5463557"/>
            <a:ext cx="1082593" cy="1082593"/>
            <a:chOff x="0" y="0"/>
            <a:chExt cx="812800" cy="8128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959595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184150"/>
              <a:ext cx="711200" cy="425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16" name="Freeform 16"/>
          <p:cNvSpPr/>
          <p:nvPr/>
        </p:nvSpPr>
        <p:spPr>
          <a:xfrm>
            <a:off x="13716219" y="7531413"/>
            <a:ext cx="3543081" cy="669735"/>
          </a:xfrm>
          <a:custGeom>
            <a:avLst/>
            <a:gdLst/>
            <a:ahLst/>
            <a:cxnLst/>
            <a:rect l="l" t="t" r="r" b="b"/>
            <a:pathLst>
              <a:path w="3543081" h="669735">
                <a:moveTo>
                  <a:pt x="0" y="0"/>
                </a:moveTo>
                <a:lnTo>
                  <a:pt x="3543081" y="0"/>
                </a:lnTo>
                <a:lnTo>
                  <a:pt x="3543081" y="669734"/>
                </a:lnTo>
                <a:lnTo>
                  <a:pt x="0" y="66973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4482"/>
            </a:stretch>
          </a:blipFill>
        </p:spPr>
        <p:txBody>
          <a:bodyPr/>
          <a:lstStyle/>
          <a:p>
            <a:endParaRPr lang="es-CL"/>
          </a:p>
        </p:txBody>
      </p:sp>
      <p:grpSp>
        <p:nvGrpSpPr>
          <p:cNvPr id="20" name="Group 20"/>
          <p:cNvGrpSpPr/>
          <p:nvPr/>
        </p:nvGrpSpPr>
        <p:grpSpPr>
          <a:xfrm>
            <a:off x="12223975" y="5463557"/>
            <a:ext cx="1082593" cy="1082593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812800" y="406400"/>
                  </a:moveTo>
                  <a:lnTo>
                    <a:pt x="406400" y="0"/>
                  </a:lnTo>
                  <a:lnTo>
                    <a:pt x="406400" y="203200"/>
                  </a:lnTo>
                  <a:lnTo>
                    <a:pt x="0" y="203200"/>
                  </a:lnTo>
                  <a:lnTo>
                    <a:pt x="0" y="609600"/>
                  </a:lnTo>
                  <a:lnTo>
                    <a:pt x="406400" y="609600"/>
                  </a:lnTo>
                  <a:lnTo>
                    <a:pt x="406400" y="812800"/>
                  </a:lnTo>
                  <a:lnTo>
                    <a:pt x="812800" y="406400"/>
                  </a:lnTo>
                  <a:close/>
                </a:path>
              </a:pathLst>
            </a:custGeom>
            <a:solidFill>
              <a:srgbClr val="959595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184150"/>
              <a:ext cx="711200" cy="425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4993312" y="1885698"/>
            <a:ext cx="14591539" cy="11844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570"/>
              </a:lnSpc>
              <a:spcBef>
                <a:spcPct val="0"/>
              </a:spcBef>
            </a:pPr>
            <a:r>
              <a:rPr lang="en-US" sz="6935" b="1" spc="97" dirty="0">
                <a:solidFill>
                  <a:srgbClr val="FEFFFF"/>
                </a:solidFill>
                <a:latin typeface="Roboto Bold"/>
                <a:ea typeface="Roboto Bold"/>
                <a:cs typeface="Roboto Bold"/>
                <a:sym typeface="Roboto Bold"/>
              </a:rPr>
              <a:t>ETAPAS DE LA INICIATIVA 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352491" y="3895645"/>
            <a:ext cx="3222649" cy="22442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0"/>
              </a:lnSpc>
            </a:pPr>
            <a:r>
              <a:rPr lang="en-US" sz="2565" b="1" spc="251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cs typeface="Roboto Bold"/>
                <a:sym typeface="Roboto Bold"/>
              </a:rPr>
              <a:t>La primera etapa correspondio</a:t>
            </a:r>
          </a:p>
          <a:p>
            <a:pPr algn="ctr">
              <a:lnSpc>
                <a:spcPts val="3540"/>
              </a:lnSpc>
            </a:pPr>
            <a:endParaRPr lang="en-US" sz="2565" b="1" spc="251" dirty="0">
              <a:solidFill>
                <a:srgbClr val="231F20"/>
              </a:solidFill>
              <a:latin typeface="Oswald" panose="00000500000000000000" pitchFamily="2" charset="0"/>
              <a:ea typeface="Roboto Bold"/>
              <a:cs typeface="Roboto Bold"/>
              <a:sym typeface="Roboto Bold"/>
            </a:endParaRPr>
          </a:p>
          <a:p>
            <a:pPr algn="ctr">
              <a:lnSpc>
                <a:spcPts val="3540"/>
              </a:lnSpc>
            </a:pPr>
            <a:endParaRPr lang="en-US" sz="2565" b="1" spc="251" dirty="0">
              <a:solidFill>
                <a:srgbClr val="231F20"/>
              </a:solidFill>
              <a:latin typeface="Oswald" panose="00000500000000000000" pitchFamily="2" charset="0"/>
              <a:ea typeface="Roboto Bold"/>
              <a:cs typeface="Roboto Bold"/>
              <a:sym typeface="Roboto Bold"/>
            </a:endParaRPr>
          </a:p>
          <a:p>
            <a:pPr algn="ctr">
              <a:lnSpc>
                <a:spcPts val="3540"/>
              </a:lnSpc>
            </a:pPr>
            <a:r>
              <a:rPr lang="en-US" sz="2565" b="1" spc="251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cs typeface="Roboto Bold"/>
                <a:sym typeface="Roboto Bold"/>
              </a:rPr>
              <a:t>DIAGNÓSTICO </a:t>
            </a:r>
            <a:r>
              <a:rPr lang="en-US" sz="2565" b="1" spc="251" dirty="0">
                <a:solidFill>
                  <a:srgbClr val="231F20"/>
                </a:solidFill>
                <a:latin typeface="Roboto Bold"/>
                <a:ea typeface="Roboto Bold"/>
                <a:cs typeface="Roboto Bold"/>
                <a:sym typeface="Roboto Bold"/>
              </a:rPr>
              <a:t> 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3842419" y="8402924"/>
            <a:ext cx="3040778" cy="4136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1"/>
              </a:lnSpc>
            </a:pPr>
            <a:r>
              <a:rPr lang="en-US" sz="2565" b="1" spc="251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AÑO 2022 al 2024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8432339" y="3895645"/>
            <a:ext cx="2907120" cy="2657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0"/>
              </a:lnSpc>
            </a:pPr>
            <a:r>
              <a:rPr lang="en-US" sz="2565" spc="251" dirty="0">
                <a:solidFill>
                  <a:srgbClr val="231F20"/>
                </a:solidFill>
                <a:latin typeface="Oswald Bold" panose="00000800000000000000" charset="0"/>
                <a:ea typeface="Roboto Bold"/>
                <a:cs typeface="Roboto Bold"/>
                <a:sym typeface="Roboto Bold"/>
              </a:rPr>
              <a:t>Durante la segunda etapa</a:t>
            </a:r>
          </a:p>
          <a:p>
            <a:pPr algn="ctr">
              <a:lnSpc>
                <a:spcPts val="3540"/>
              </a:lnSpc>
            </a:pPr>
            <a:endParaRPr lang="en-US" sz="2565" spc="251" dirty="0">
              <a:solidFill>
                <a:srgbClr val="231F20"/>
              </a:solidFill>
              <a:latin typeface="Oswald Bold" panose="00000800000000000000" charset="0"/>
              <a:ea typeface="Roboto Bold"/>
              <a:cs typeface="Roboto Bold"/>
              <a:sym typeface="Roboto Bold"/>
            </a:endParaRPr>
          </a:p>
          <a:p>
            <a:pPr algn="ctr">
              <a:lnSpc>
                <a:spcPts val="3540"/>
              </a:lnSpc>
            </a:pPr>
            <a:endParaRPr lang="en-US" sz="2565" spc="251" dirty="0">
              <a:solidFill>
                <a:srgbClr val="231F20"/>
              </a:solidFill>
              <a:latin typeface="Oswald Bold" panose="00000800000000000000" charset="0"/>
              <a:ea typeface="Roboto Bold"/>
              <a:cs typeface="Roboto Bold"/>
              <a:sym typeface="Roboto Bold"/>
            </a:endParaRPr>
          </a:p>
          <a:p>
            <a:pPr algn="ctr">
              <a:lnSpc>
                <a:spcPts val="3540"/>
              </a:lnSpc>
            </a:pPr>
            <a:r>
              <a:rPr lang="en-US" sz="2565" spc="251" dirty="0">
                <a:solidFill>
                  <a:srgbClr val="231F20"/>
                </a:solidFill>
                <a:latin typeface="Oswald Bold" panose="00000800000000000000" charset="0"/>
                <a:ea typeface="Roboto Bold"/>
                <a:cs typeface="Roboto Bold"/>
                <a:sym typeface="Roboto Bold"/>
              </a:rPr>
              <a:t>CARTERA DE INICIATIVAS  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3723999" y="3905380"/>
            <a:ext cx="4023198" cy="31066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540"/>
              </a:lnSpc>
            </a:pPr>
            <a:r>
              <a:rPr lang="en-US" sz="2565" spc="251" dirty="0">
                <a:solidFill>
                  <a:srgbClr val="231F20"/>
                </a:solidFill>
                <a:latin typeface="Oswald Bold" panose="00000800000000000000" charset="0"/>
                <a:ea typeface="Roboto Bold"/>
                <a:sym typeface="Roboto Bold"/>
              </a:rPr>
              <a:t>Tercera etapa </a:t>
            </a:r>
          </a:p>
          <a:p>
            <a:pPr algn="ctr">
              <a:lnSpc>
                <a:spcPts val="3540"/>
              </a:lnSpc>
            </a:pPr>
            <a:endParaRPr lang="en-US" sz="2565" b="1" spc="251" dirty="0">
              <a:solidFill>
                <a:srgbClr val="231F20"/>
              </a:solidFill>
              <a:latin typeface="Roboto Bold"/>
              <a:ea typeface="Roboto Bold"/>
              <a:cs typeface="Roboto Bold"/>
              <a:sym typeface="Roboto Bold"/>
            </a:endParaRPr>
          </a:p>
          <a:p>
            <a:pPr algn="ctr">
              <a:lnSpc>
                <a:spcPts val="3540"/>
              </a:lnSpc>
            </a:pPr>
            <a:endParaRPr lang="en-US" sz="2565" b="1" spc="251" dirty="0">
              <a:solidFill>
                <a:srgbClr val="231F20"/>
              </a:solidFill>
              <a:latin typeface="Roboto Bold"/>
              <a:ea typeface="Roboto Bold"/>
              <a:cs typeface="Roboto Bold"/>
              <a:sym typeface="Roboto Bold"/>
            </a:endParaRPr>
          </a:p>
          <a:p>
            <a:pPr algn="ctr">
              <a:lnSpc>
                <a:spcPts val="3540"/>
              </a:lnSpc>
            </a:pPr>
            <a:r>
              <a:rPr lang="en-US" sz="2565" spc="251" dirty="0">
                <a:solidFill>
                  <a:srgbClr val="231F20"/>
                </a:solidFill>
                <a:latin typeface="Oswald Bold" panose="00000800000000000000" charset="0"/>
                <a:ea typeface="Roboto Bold"/>
                <a:sym typeface="Roboto Bold"/>
              </a:rPr>
              <a:t>IMPLEMENTACION DE INICITIVAS Y PRIORIZACION CARTERA DE PROYECTOS  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4215209" y="8427310"/>
            <a:ext cx="3040778" cy="8976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1"/>
              </a:lnSpc>
            </a:pPr>
            <a:r>
              <a:rPr lang="en-US" sz="2565" b="1" spc="251" dirty="0" smtClean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DESDE </a:t>
            </a:r>
            <a:r>
              <a:rPr lang="en-US" sz="2565" b="1" spc="251" dirty="0" smtClean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AÑO 2023 A 2030</a:t>
            </a:r>
            <a:endParaRPr lang="en-US" sz="2565" b="1" spc="251" dirty="0">
              <a:solidFill>
                <a:srgbClr val="231F20"/>
              </a:solidFill>
              <a:latin typeface="Oswald" panose="00000500000000000000" pitchFamily="2" charset="0"/>
              <a:ea typeface="Roboto Bold"/>
              <a:sym typeface="Roboto Bold"/>
            </a:endParaRPr>
          </a:p>
        </p:txBody>
      </p:sp>
      <p:pic>
        <p:nvPicPr>
          <p:cNvPr id="31" name="Imagen 30">
            <a:extLst>
              <a:ext uri="{FF2B5EF4-FFF2-40B4-BE49-F238E27FC236}">
                <a16:creationId xmlns:a16="http://schemas.microsoft.com/office/drawing/2014/main" id="{DE81B59C-D4DB-9261-3D51-03F02CC3D6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935" y="342900"/>
            <a:ext cx="1717146" cy="1030288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90777FF8-AB3B-BDC0-5EA5-6400CC1418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2" y="7901009"/>
            <a:ext cx="2548349" cy="1694835"/>
          </a:xfrm>
          <a:prstGeom prst="rect">
            <a:avLst/>
          </a:prstGeom>
        </p:spPr>
      </p:pic>
      <p:sp>
        <p:nvSpPr>
          <p:cNvPr id="34" name="TextBox 26"/>
          <p:cNvSpPr txBox="1"/>
          <p:nvPr/>
        </p:nvSpPr>
        <p:spPr>
          <a:xfrm>
            <a:off x="8611952" y="8330683"/>
            <a:ext cx="3040778" cy="4488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1"/>
              </a:lnSpc>
            </a:pPr>
            <a:r>
              <a:rPr lang="en-US" sz="2565" b="1" spc="251" dirty="0" smtClean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DESDE AÑO 2022</a:t>
            </a:r>
            <a:endParaRPr lang="en-US" sz="2565" b="1" spc="251" dirty="0">
              <a:solidFill>
                <a:srgbClr val="231F20"/>
              </a:solidFill>
              <a:latin typeface="Oswald" panose="00000500000000000000" pitchFamily="2" charset="0"/>
              <a:ea typeface="Roboto Bold"/>
              <a:sym typeface="Roboto Bold"/>
            </a:endParaRPr>
          </a:p>
        </p:txBody>
      </p:sp>
      <p:pic>
        <p:nvPicPr>
          <p:cNvPr id="17" name="Imagen 16" descr="Logotipo, nombre de la empresa&#10;&#10;El contenido generado por IA puede ser incorrecto.">
            <a:extLst>
              <a:ext uri="{FF2B5EF4-FFF2-40B4-BE49-F238E27FC236}">
                <a16:creationId xmlns:a16="http://schemas.microsoft.com/office/drawing/2014/main" id="{6EA6B558-A1CE-AD1A-C631-700DD565672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91" y="3884500"/>
            <a:ext cx="2570988" cy="18362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" y="817"/>
            <a:ext cx="15811238" cy="3663884"/>
          </a:xfrm>
          <a:prstGeom prst="rect">
            <a:avLst/>
          </a:prstGeom>
        </p:spPr>
      </p:pic>
      <p:grpSp>
        <p:nvGrpSpPr>
          <p:cNvPr id="2" name="Group 2"/>
          <p:cNvGrpSpPr/>
          <p:nvPr/>
        </p:nvGrpSpPr>
        <p:grpSpPr>
          <a:xfrm>
            <a:off x="15820667" y="-22059"/>
            <a:ext cx="2466829" cy="10228867"/>
            <a:chOff x="0" y="0"/>
            <a:chExt cx="1086256" cy="352659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86256" cy="3526591"/>
            </a:xfrm>
            <a:custGeom>
              <a:avLst/>
              <a:gdLst/>
              <a:ahLst/>
              <a:cxnLst/>
              <a:rect l="l" t="t" r="r" b="b"/>
              <a:pathLst>
                <a:path w="1086256" h="3526591">
                  <a:moveTo>
                    <a:pt x="0" y="0"/>
                  </a:moveTo>
                  <a:lnTo>
                    <a:pt x="1086256" y="0"/>
                  </a:lnTo>
                  <a:lnTo>
                    <a:pt x="1086256" y="3526591"/>
                  </a:lnTo>
                  <a:lnTo>
                    <a:pt x="0" y="3526591"/>
                  </a:lnTo>
                  <a:close/>
                </a:path>
              </a:pathLst>
            </a:custGeom>
            <a:solidFill>
              <a:srgbClr val="F2D25D">
                <a:alpha val="80784"/>
              </a:srgbClr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1086256" cy="35456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4963955" y="4117578"/>
            <a:ext cx="3254297" cy="61112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5"/>
              </a:lnSpc>
            </a:pPr>
            <a:r>
              <a:rPr lang="en-US" sz="2861" b="1" dirty="0">
                <a:solidFill>
                  <a:srgbClr val="231F20"/>
                </a:solidFill>
                <a:latin typeface="Oswald Bold" panose="00000800000000000000" charset="0"/>
                <a:ea typeface="Roboto Bold"/>
                <a:sym typeface="Roboto Bold"/>
              </a:rPr>
              <a:t>CAPACITACIONES</a:t>
            </a:r>
          </a:p>
          <a:p>
            <a:pPr algn="ctr">
              <a:lnSpc>
                <a:spcPts val="4005"/>
              </a:lnSpc>
            </a:pPr>
            <a:endParaRPr lang="en-US" sz="2861" b="1" dirty="0">
              <a:solidFill>
                <a:srgbClr val="2C2D30"/>
              </a:solidFill>
              <a:latin typeface="Roboto Bold"/>
              <a:ea typeface="Roboto Bold"/>
              <a:cs typeface="Roboto Bold"/>
              <a:sym typeface="Roboto Bold"/>
            </a:endParaRPr>
          </a:p>
          <a:p>
            <a:pPr>
              <a:lnSpc>
                <a:spcPts val="4005"/>
              </a:lnSpc>
            </a:pPr>
            <a:r>
              <a:rPr lang="en-US" sz="1600" b="1" dirty="0">
                <a:solidFill>
                  <a:srgbClr val="2C2D30"/>
                </a:solidFill>
                <a:latin typeface="Roboto Bold"/>
                <a:ea typeface="Roboto Bold"/>
                <a:cs typeface="Roboto Bold"/>
                <a:sym typeface="Roboto Bold"/>
              </a:rPr>
              <a:t> </a:t>
            </a:r>
            <a:r>
              <a:rPr lang="en-US" sz="2800" b="1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cs typeface="Roboto Bold"/>
                <a:sym typeface="Roboto Bold"/>
              </a:rPr>
              <a:t>- </a:t>
            </a:r>
            <a:r>
              <a:rPr lang="en-US" sz="2800" dirty="0" err="1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T</a:t>
            </a:r>
            <a:r>
              <a:rPr lang="en-US" sz="2800" dirty="0" err="1" smtClean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rabajadores</a:t>
            </a:r>
            <a:r>
              <a:rPr lang="en-US" sz="2800" dirty="0" smtClean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 </a:t>
            </a:r>
            <a:r>
              <a:rPr lang="en-US" sz="2800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del </a:t>
            </a:r>
            <a:r>
              <a:rPr lang="en-US" sz="2800" dirty="0" err="1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rubro</a:t>
            </a:r>
            <a:r>
              <a:rPr lang="en-US" sz="2800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 turístico (Sernatur)</a:t>
            </a:r>
          </a:p>
          <a:p>
            <a:pPr marL="457200" indent="-457200">
              <a:lnSpc>
                <a:spcPts val="4005"/>
              </a:lnSpc>
              <a:buFontTx/>
              <a:buChar char="-"/>
            </a:pPr>
            <a:r>
              <a:rPr lang="en-US" sz="2800" dirty="0" err="1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Capacitaciones</a:t>
            </a:r>
            <a:r>
              <a:rPr lang="en-US" sz="2800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 a personal municipal (Sernatur)</a:t>
            </a:r>
          </a:p>
          <a:p>
            <a:pPr marL="457200" indent="-457200">
              <a:lnSpc>
                <a:spcPts val="4005"/>
              </a:lnSpc>
              <a:buFontTx/>
              <a:buChar char="-"/>
            </a:pPr>
            <a:r>
              <a:rPr lang="en-US" sz="2800" dirty="0" err="1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Capacitaciones</a:t>
            </a:r>
            <a:r>
              <a:rPr lang="en-US" sz="2800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 DTI en </a:t>
            </a:r>
            <a:r>
              <a:rPr lang="en-US" sz="2800" dirty="0" err="1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eje</a:t>
            </a:r>
            <a:r>
              <a:rPr lang="en-US" sz="2800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 </a:t>
            </a:r>
            <a:r>
              <a:rPr lang="en-US" sz="2800" dirty="0" err="1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accesibilidad</a:t>
            </a:r>
            <a:r>
              <a:rPr lang="en-US" sz="2800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 (</a:t>
            </a:r>
            <a:r>
              <a:rPr lang="en-US" sz="2800" dirty="0" err="1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Segitur</a:t>
            </a:r>
            <a:r>
              <a:rPr lang="en-US" sz="2800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 Bold"/>
              </a:rPr>
              <a:t>)  </a:t>
            </a:r>
          </a:p>
          <a:p>
            <a:pPr algn="ctr">
              <a:lnSpc>
                <a:spcPts val="4005"/>
              </a:lnSpc>
            </a:pPr>
            <a:endParaRPr lang="en-US" sz="2800" dirty="0">
              <a:solidFill>
                <a:srgbClr val="231F20"/>
              </a:solidFill>
              <a:latin typeface="Oswald" panose="00000500000000000000" pitchFamily="2" charset="0"/>
              <a:ea typeface="Roboto Bold"/>
              <a:sym typeface="Roboto Bold"/>
            </a:endParaRPr>
          </a:p>
          <a:p>
            <a:pPr algn="ctr">
              <a:lnSpc>
                <a:spcPts val="4005"/>
              </a:lnSpc>
            </a:pPr>
            <a:endParaRPr lang="en-US" sz="2800" dirty="0">
              <a:solidFill>
                <a:srgbClr val="231F20"/>
              </a:solidFill>
              <a:latin typeface="Oswald" panose="00000500000000000000" pitchFamily="2" charset="0"/>
              <a:ea typeface="Roboto Bold"/>
              <a:sym typeface="Roboto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603826" y="4139699"/>
            <a:ext cx="3669620" cy="40594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5"/>
              </a:lnSpc>
            </a:pPr>
            <a:r>
              <a:rPr lang="en-US" sz="2861" b="1" dirty="0">
                <a:solidFill>
                  <a:srgbClr val="231F20"/>
                </a:solidFill>
                <a:latin typeface="Oswald Bold" panose="00000800000000000000" charset="0"/>
                <a:ea typeface="Roboto Bold"/>
                <a:cs typeface="Roboto Bold"/>
                <a:sym typeface="Roboto Bold"/>
              </a:rPr>
              <a:t>DIAGNÓSTICO</a:t>
            </a:r>
          </a:p>
          <a:p>
            <a:pPr algn="ctr">
              <a:lnSpc>
                <a:spcPts val="4005"/>
              </a:lnSpc>
            </a:pPr>
            <a:endParaRPr lang="en-US" sz="2800" b="1" dirty="0">
              <a:solidFill>
                <a:srgbClr val="231F20"/>
              </a:solidFill>
              <a:latin typeface="Oswald Bold" panose="00000800000000000000" charset="0"/>
              <a:ea typeface="Roboto Bold"/>
              <a:cs typeface="Roboto Bold"/>
              <a:sym typeface="Roboto Bold"/>
            </a:endParaRPr>
          </a:p>
          <a:p>
            <a:pPr algn="just">
              <a:lnSpc>
                <a:spcPts val="4005"/>
              </a:lnSpc>
            </a:pPr>
            <a:r>
              <a:rPr lang="en-US" sz="2800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cs typeface="Roboto Bold"/>
                <a:sym typeface="Roboto Bold"/>
              </a:rPr>
              <a:t>A  través de  aplicación de fichas IDA (Informe de Diagnóstico de accesibilidad de:</a:t>
            </a:r>
            <a:endParaRPr lang="en-US" sz="800" dirty="0">
              <a:solidFill>
                <a:srgbClr val="231F20"/>
              </a:solidFill>
              <a:latin typeface="Oswald" panose="00000500000000000000" pitchFamily="2" charset="0"/>
              <a:ea typeface="Roboto Bold"/>
              <a:cs typeface="Roboto Bold"/>
              <a:sym typeface="Roboto Bold"/>
            </a:endParaRPr>
          </a:p>
          <a:p>
            <a:pPr marL="342900" indent="-342900">
              <a:lnSpc>
                <a:spcPts val="4005"/>
              </a:lnSpc>
              <a:buFontTx/>
              <a:buChar char="-"/>
            </a:pPr>
            <a:r>
              <a:rPr lang="en-US" sz="2800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cs typeface="Roboto Bold"/>
                <a:sym typeface="Roboto Bold"/>
              </a:rPr>
              <a:t>Atractivos turísticos</a:t>
            </a:r>
          </a:p>
          <a:p>
            <a:pPr marL="342900" indent="-342900">
              <a:lnSpc>
                <a:spcPts val="4005"/>
              </a:lnSpc>
              <a:buFontTx/>
              <a:buChar char="-"/>
            </a:pPr>
            <a:r>
              <a:rPr lang="en-US" sz="2800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cs typeface="Roboto Bold"/>
                <a:sym typeface="Roboto Bold"/>
              </a:rPr>
              <a:t>Servicios turísticos 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871890" y="4050814"/>
            <a:ext cx="5714930" cy="4705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05"/>
              </a:lnSpc>
            </a:pPr>
            <a:r>
              <a:rPr lang="en-US" sz="2861" b="1" dirty="0">
                <a:solidFill>
                  <a:srgbClr val="231F20"/>
                </a:solidFill>
                <a:latin typeface="Oswald Bold" panose="00000800000000000000" charset="0"/>
                <a:ea typeface="Roboto Bold"/>
                <a:sym typeface="Roboto Bold"/>
              </a:rPr>
              <a:t>INFRAESTRUCTURA  Y EQUIPAMIENTO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8604075" y="5143500"/>
            <a:ext cx="7016925" cy="40113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540"/>
              </a:lnSpc>
            </a:pPr>
            <a:r>
              <a:rPr lang="en-US" sz="2800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"/>
              </a:rPr>
              <a:t>Proyectos tales como:</a:t>
            </a:r>
          </a:p>
          <a:p>
            <a:pPr marL="457200" indent="-457200">
              <a:lnSpc>
                <a:spcPts val="3540"/>
              </a:lnSpc>
              <a:buFontTx/>
              <a:buChar char="-"/>
            </a:pPr>
            <a:r>
              <a:rPr lang="en-US" sz="2800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"/>
              </a:rPr>
              <a:t>Playa Venado</a:t>
            </a:r>
          </a:p>
          <a:p>
            <a:pPr marL="457200" indent="-457200">
              <a:lnSpc>
                <a:spcPts val="3540"/>
              </a:lnSpc>
              <a:buFontTx/>
              <a:buChar char="-"/>
            </a:pPr>
            <a:r>
              <a:rPr lang="en-US" sz="2800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"/>
              </a:rPr>
              <a:t>Centro de la ciudad accessible + Muelle y Plaza de la ciudad</a:t>
            </a:r>
          </a:p>
          <a:p>
            <a:pPr marL="457200" indent="-457200">
              <a:lnSpc>
                <a:spcPts val="3540"/>
              </a:lnSpc>
              <a:buFontTx/>
              <a:buChar char="-"/>
            </a:pPr>
            <a:r>
              <a:rPr lang="en-US" sz="2800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"/>
              </a:rPr>
              <a:t>Sendero Saltos del Río Petrohué accesible</a:t>
            </a:r>
          </a:p>
          <a:p>
            <a:pPr marL="457200" indent="-457200">
              <a:lnSpc>
                <a:spcPts val="3540"/>
              </a:lnSpc>
              <a:buFontTx/>
              <a:buChar char="-"/>
            </a:pPr>
            <a:r>
              <a:rPr lang="en-US" sz="2800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"/>
              </a:rPr>
              <a:t>Paneles visotáctiles </a:t>
            </a:r>
          </a:p>
          <a:p>
            <a:pPr marL="457200" indent="-457200">
              <a:lnSpc>
                <a:spcPts val="3540"/>
              </a:lnSpc>
              <a:buFontTx/>
              <a:buChar char="-"/>
            </a:pPr>
            <a:r>
              <a:rPr lang="en-US" sz="2800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"/>
              </a:rPr>
              <a:t>Oficina de Informaciones Turísticas con Accesibilidad Universal</a:t>
            </a:r>
          </a:p>
          <a:p>
            <a:pPr marL="457200" indent="-457200">
              <a:lnSpc>
                <a:spcPts val="3540"/>
              </a:lnSpc>
              <a:buFontTx/>
              <a:buChar char="-"/>
            </a:pPr>
            <a:r>
              <a:rPr lang="en-US" sz="2800" dirty="0">
                <a:solidFill>
                  <a:srgbClr val="231F20"/>
                </a:solidFill>
                <a:latin typeface="Oswald" panose="00000500000000000000" pitchFamily="2" charset="0"/>
                <a:ea typeface="Roboto Bold"/>
                <a:sym typeface="Roboto"/>
              </a:rPr>
              <a:t>Baños públicos plaza de Ensenada</a:t>
            </a:r>
            <a:r>
              <a:rPr lang="en-US" sz="1600" spc="251" dirty="0">
                <a:solidFill>
                  <a:srgbClr val="231F2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A847EE6-60E7-E4B6-80E1-DE5A3DAC80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6012" y="1176348"/>
            <a:ext cx="1717146" cy="1030288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251C4EB8-4B52-9D73-691C-DD713FB094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1170" y="7896027"/>
            <a:ext cx="2544924" cy="1692846"/>
          </a:xfrm>
          <a:prstGeom prst="rect">
            <a:avLst/>
          </a:prstGeom>
        </p:spPr>
      </p:pic>
      <p:sp>
        <p:nvSpPr>
          <p:cNvPr id="16" name="TextBox 8"/>
          <p:cNvSpPr txBox="1"/>
          <p:nvPr/>
        </p:nvSpPr>
        <p:spPr>
          <a:xfrm>
            <a:off x="11918928" y="4350930"/>
            <a:ext cx="4423116" cy="4764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5"/>
              </a:lnSpc>
            </a:pPr>
            <a:r>
              <a:rPr lang="en-US" sz="2861" b="1" dirty="0">
                <a:solidFill>
                  <a:srgbClr val="231F20"/>
                </a:solidFill>
                <a:latin typeface="Roboto Bold"/>
                <a:ea typeface="Roboto Bold"/>
                <a:cs typeface="Roboto Bold"/>
                <a:sym typeface="Roboto Bold"/>
              </a:rPr>
              <a:t>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28600" y="2215804"/>
            <a:ext cx="14591539" cy="11844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9570"/>
              </a:lnSpc>
              <a:spcBef>
                <a:spcPct val="0"/>
              </a:spcBef>
            </a:pPr>
            <a:r>
              <a:rPr lang="en-US" sz="6935" b="1" spc="97" dirty="0">
                <a:solidFill>
                  <a:schemeClr val="bg1"/>
                </a:solidFill>
                <a:latin typeface="Roboto Bold"/>
                <a:ea typeface="Roboto Bold"/>
                <a:cs typeface="Roboto Bold"/>
                <a:sym typeface="Roboto Bold"/>
              </a:rPr>
              <a:t>ACCIONES REALIZADAS </a:t>
            </a:r>
          </a:p>
        </p:txBody>
      </p:sp>
      <p:pic>
        <p:nvPicPr>
          <p:cNvPr id="5" name="Imagen 4" descr="Logotipo, nombre de la empresa&#10;&#10;El contenido generado por IA puede ser incorrecto.">
            <a:extLst>
              <a:ext uri="{FF2B5EF4-FFF2-40B4-BE49-F238E27FC236}">
                <a16:creationId xmlns:a16="http://schemas.microsoft.com/office/drawing/2014/main" id="{47F95684-C11C-5811-00E7-BD8A588620E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0667" y="4282639"/>
            <a:ext cx="2570988" cy="18362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8023293" y="2941270"/>
            <a:ext cx="12634059" cy="1263405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D25D">
                <a:alpha val="91765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57150"/>
              <a:ext cx="660400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6726968" y="-8068241"/>
            <a:ext cx="12634059" cy="12634059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2D25D">
                <a:alpha val="91765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57150"/>
              <a:ext cx="660400" cy="6794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3409834" y="3737718"/>
            <a:ext cx="1656200" cy="1656200"/>
          </a:xfrm>
          <a:custGeom>
            <a:avLst/>
            <a:gdLst/>
            <a:ahLst/>
            <a:cxnLst/>
            <a:rect l="l" t="t" r="r" b="b"/>
            <a:pathLst>
              <a:path w="1656200" h="1656200">
                <a:moveTo>
                  <a:pt x="0" y="0"/>
                </a:moveTo>
                <a:lnTo>
                  <a:pt x="1656200" y="0"/>
                </a:lnTo>
                <a:lnTo>
                  <a:pt x="1656200" y="1656200"/>
                </a:lnTo>
                <a:lnTo>
                  <a:pt x="0" y="16562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9" name="TextBox 9"/>
          <p:cNvSpPr txBox="1"/>
          <p:nvPr/>
        </p:nvSpPr>
        <p:spPr>
          <a:xfrm>
            <a:off x="5554779" y="847962"/>
            <a:ext cx="11974370" cy="12360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0002"/>
              </a:lnSpc>
              <a:spcBef>
                <a:spcPct val="0"/>
              </a:spcBef>
            </a:pPr>
            <a:r>
              <a:rPr lang="en-US" sz="7248" b="1" spc="101">
                <a:solidFill>
                  <a:srgbClr val="2C2D30"/>
                </a:solidFill>
                <a:latin typeface="Roboto Bold"/>
                <a:ea typeface="Roboto Bold"/>
                <a:cs typeface="Roboto Bold"/>
                <a:sym typeface="Roboto Bold"/>
              </a:rPr>
              <a:t>FINANCIAMIENTO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959869" y="7575420"/>
            <a:ext cx="6299431" cy="15170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2723"/>
              </a:lnSpc>
              <a:spcBef>
                <a:spcPct val="0"/>
              </a:spcBef>
            </a:pPr>
            <a:r>
              <a:rPr lang="en-US" sz="9219" b="1" spc="-175" dirty="0">
                <a:solidFill>
                  <a:srgbClr val="2C2D30"/>
                </a:solidFill>
                <a:latin typeface="Roboto Bold"/>
                <a:ea typeface="Roboto Bold"/>
                <a:cs typeface="Roboto Bold"/>
                <a:sym typeface="Roboto Bold"/>
              </a:rPr>
              <a:t>$3.727.000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63793" y="4677800"/>
            <a:ext cx="8282467" cy="36561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598"/>
              </a:lnSpc>
            </a:pPr>
            <a:r>
              <a:rPr lang="en-US" sz="2607" spc="255" dirty="0">
                <a:solidFill>
                  <a:srgbClr val="231F20"/>
                </a:solidFill>
                <a:latin typeface="Roboto"/>
                <a:ea typeface="Roboto"/>
                <a:cs typeface="Roboto"/>
                <a:sym typeface="Roboto"/>
              </a:rPr>
              <a:t>- </a:t>
            </a:r>
            <a:r>
              <a:rPr lang="en-US" sz="2800" b="1" spc="25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Playa Venado (DOP)</a:t>
            </a:r>
          </a:p>
          <a:p>
            <a:pPr>
              <a:lnSpc>
                <a:spcPts val="3598"/>
              </a:lnSpc>
            </a:pPr>
            <a:r>
              <a:rPr lang="en-US" sz="2800" b="1" spc="25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- Muelle y Plaza de la ciudad(FNDR)</a:t>
            </a:r>
          </a:p>
          <a:p>
            <a:pPr>
              <a:lnSpc>
                <a:spcPts val="3598"/>
              </a:lnSpc>
            </a:pPr>
            <a:r>
              <a:rPr lang="en-US" sz="2800" b="1" spc="25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- Sendero Saltos del Río Petrohue (FNDR) </a:t>
            </a:r>
          </a:p>
          <a:p>
            <a:pPr algn="l">
              <a:lnSpc>
                <a:spcPts val="3598"/>
              </a:lnSpc>
            </a:pPr>
            <a:r>
              <a:rPr lang="en-US" sz="2800" b="1" spc="25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- Paneles Visotáctiles (Recusos Municipales)</a:t>
            </a:r>
          </a:p>
          <a:p>
            <a:pPr algn="l">
              <a:lnSpc>
                <a:spcPts val="3598"/>
              </a:lnSpc>
            </a:pPr>
            <a:r>
              <a:rPr lang="en-US" sz="2800" b="1" spc="25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- Baños públicos Ensenada (SUBDERE) </a:t>
            </a:r>
          </a:p>
          <a:p>
            <a:pPr algn="l">
              <a:lnSpc>
                <a:spcPts val="3598"/>
              </a:lnSpc>
            </a:pPr>
            <a:r>
              <a:rPr lang="en-US" sz="2800" b="1" spc="25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- Oficina de Informaciones Turísticas (Recursos Municipales)</a:t>
            </a:r>
          </a:p>
          <a:p>
            <a:pPr algn="l">
              <a:lnSpc>
                <a:spcPts val="3598"/>
              </a:lnSpc>
            </a:pPr>
            <a:r>
              <a:rPr lang="en-US" sz="2607" spc="25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0392496" y="5870517"/>
            <a:ext cx="7690877" cy="10403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324"/>
              </a:lnSpc>
              <a:spcBef>
                <a:spcPct val="0"/>
              </a:spcBef>
            </a:pPr>
            <a:r>
              <a:rPr lang="en-US" sz="6032" b="1" spc="84" dirty="0">
                <a:solidFill>
                  <a:srgbClr val="2C2D30"/>
                </a:solidFill>
                <a:latin typeface="Roboto Bold"/>
                <a:ea typeface="Roboto Bold"/>
                <a:cs typeface="Roboto Bold"/>
                <a:sym typeface="Roboto Bold"/>
              </a:rPr>
              <a:t>VALOR INCIATIVA 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EC6D50FE-6A38-347B-B7B5-645784DBCE1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5" y="391152"/>
            <a:ext cx="2544924" cy="1692846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EC971B08-7DD0-9BE8-FF58-E6CB34FD9B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39151" y="895959"/>
            <a:ext cx="1717146" cy="1030288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C95D6AEC-6A14-7474-6914-9C861BA577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839615" y="358516"/>
            <a:ext cx="2689534" cy="19209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agen 27">
            <a:extLst>
              <a:ext uri="{FF2B5EF4-FFF2-40B4-BE49-F238E27FC236}">
                <a16:creationId xmlns:a16="http://schemas.microsoft.com/office/drawing/2014/main" id="{BF8E42FD-1F05-FCF3-FB86-42E43C359A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0604" y="-63624"/>
            <a:ext cx="13541239" cy="3838062"/>
          </a:xfrm>
          <a:prstGeom prst="rect">
            <a:avLst/>
          </a:prstGeom>
        </p:spPr>
      </p:pic>
      <p:grpSp>
        <p:nvGrpSpPr>
          <p:cNvPr id="2" name="Group 2"/>
          <p:cNvGrpSpPr/>
          <p:nvPr/>
        </p:nvGrpSpPr>
        <p:grpSpPr>
          <a:xfrm>
            <a:off x="16191843" y="-91386"/>
            <a:ext cx="2142108" cy="10378385"/>
            <a:chOff x="0" y="0"/>
            <a:chExt cx="668617" cy="290578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8617" cy="2905781"/>
            </a:xfrm>
            <a:custGeom>
              <a:avLst/>
              <a:gdLst/>
              <a:ahLst/>
              <a:cxnLst/>
              <a:rect l="l" t="t" r="r" b="b"/>
              <a:pathLst>
                <a:path w="668617" h="2905781">
                  <a:moveTo>
                    <a:pt x="0" y="0"/>
                  </a:moveTo>
                  <a:lnTo>
                    <a:pt x="668617" y="0"/>
                  </a:lnTo>
                  <a:lnTo>
                    <a:pt x="668617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F2D25D">
                <a:alpha val="91765"/>
              </a:srgbClr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668617" cy="292483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" y="-23790"/>
            <a:ext cx="2672470" cy="10310790"/>
            <a:chOff x="0" y="0"/>
            <a:chExt cx="668617" cy="290578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668617" cy="2905781"/>
            </a:xfrm>
            <a:custGeom>
              <a:avLst/>
              <a:gdLst/>
              <a:ahLst/>
              <a:cxnLst/>
              <a:rect l="l" t="t" r="r" b="b"/>
              <a:pathLst>
                <a:path w="668617" h="2905781">
                  <a:moveTo>
                    <a:pt x="0" y="0"/>
                  </a:moveTo>
                  <a:lnTo>
                    <a:pt x="668617" y="0"/>
                  </a:lnTo>
                  <a:lnTo>
                    <a:pt x="668617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F2D25D">
                <a:alpha val="91765"/>
              </a:srgbClr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0" y="-19050"/>
              <a:ext cx="668617" cy="292483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0" y="3741857"/>
            <a:ext cx="17688732" cy="4759245"/>
            <a:chOff x="0" y="0"/>
            <a:chExt cx="6451742" cy="1844621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6451742" cy="1844621"/>
            </a:xfrm>
            <a:custGeom>
              <a:avLst/>
              <a:gdLst/>
              <a:ahLst/>
              <a:cxnLst/>
              <a:rect l="l" t="t" r="r" b="b"/>
              <a:pathLst>
                <a:path w="6451742" h="1844621">
                  <a:moveTo>
                    <a:pt x="0" y="0"/>
                  </a:moveTo>
                  <a:lnTo>
                    <a:pt x="6451742" y="0"/>
                  </a:lnTo>
                  <a:lnTo>
                    <a:pt x="6451742" y="1844621"/>
                  </a:lnTo>
                  <a:lnTo>
                    <a:pt x="0" y="184462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19050"/>
              <a:ext cx="6451742" cy="186367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3092169" y="4095407"/>
            <a:ext cx="4201060" cy="1346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1"/>
              </a:lnSpc>
            </a:pPr>
            <a:r>
              <a:rPr lang="en-US" sz="3200" b="1" spc="-12" dirty="0">
                <a:solidFill>
                  <a:srgbClr val="100F0D"/>
                </a:solidFill>
                <a:latin typeface="Oswald Bold" panose="00000800000000000000" charset="0"/>
                <a:ea typeface="Roboto Bold"/>
                <a:cs typeface="Roboto Bold"/>
                <a:sym typeface="Roboto Bold"/>
              </a:rPr>
              <a:t>DISTINCIÓN </a:t>
            </a:r>
          </a:p>
          <a:p>
            <a:pPr algn="ctr">
              <a:lnSpc>
                <a:spcPts val="3541"/>
              </a:lnSpc>
            </a:pPr>
            <a:r>
              <a:rPr lang="en-US" sz="3200" b="1" spc="-12" dirty="0">
                <a:solidFill>
                  <a:srgbClr val="100F0D"/>
                </a:solidFill>
                <a:latin typeface="Oswald Bold" panose="00000800000000000000" charset="0"/>
                <a:ea typeface="Roboto Bold"/>
                <a:cs typeface="Roboto Bold"/>
                <a:sym typeface="Roboto Bold"/>
              </a:rPr>
              <a:t>MUNCIPALIDAD TURÍSTICA</a:t>
            </a:r>
            <a:r>
              <a:rPr lang="en-US" sz="3200" b="1" spc="-12" dirty="0">
                <a:solidFill>
                  <a:srgbClr val="100F0D"/>
                </a:solidFill>
                <a:latin typeface="Roboto Bold"/>
                <a:ea typeface="Roboto Bold"/>
                <a:cs typeface="Roboto Bold"/>
                <a:sym typeface="Roboto Bold"/>
              </a:rPr>
              <a:t> </a:t>
            </a:r>
          </a:p>
        </p:txBody>
      </p:sp>
      <p:sp>
        <p:nvSpPr>
          <p:cNvPr id="13" name="AutoShape 13"/>
          <p:cNvSpPr/>
          <p:nvPr/>
        </p:nvSpPr>
        <p:spPr>
          <a:xfrm flipV="1">
            <a:off x="12003403" y="4366175"/>
            <a:ext cx="0" cy="3669539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s-CL"/>
          </a:p>
        </p:txBody>
      </p:sp>
      <p:sp>
        <p:nvSpPr>
          <p:cNvPr id="14" name="AutoShape 14"/>
          <p:cNvSpPr/>
          <p:nvPr/>
        </p:nvSpPr>
        <p:spPr>
          <a:xfrm flipV="1">
            <a:off x="6394393" y="4366175"/>
            <a:ext cx="0" cy="3669539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s-CL"/>
          </a:p>
        </p:txBody>
      </p:sp>
      <p:sp>
        <p:nvSpPr>
          <p:cNvPr id="15" name="Freeform 15"/>
          <p:cNvSpPr/>
          <p:nvPr/>
        </p:nvSpPr>
        <p:spPr>
          <a:xfrm>
            <a:off x="1805170" y="4152557"/>
            <a:ext cx="796168" cy="767216"/>
          </a:xfrm>
          <a:custGeom>
            <a:avLst/>
            <a:gdLst/>
            <a:ahLst/>
            <a:cxnLst/>
            <a:rect l="l" t="t" r="r" b="b"/>
            <a:pathLst>
              <a:path w="796168" h="767216">
                <a:moveTo>
                  <a:pt x="0" y="0"/>
                </a:moveTo>
                <a:lnTo>
                  <a:pt x="796168" y="0"/>
                </a:lnTo>
                <a:lnTo>
                  <a:pt x="796168" y="767216"/>
                </a:lnTo>
                <a:lnTo>
                  <a:pt x="0" y="76721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6" name="Freeform 16"/>
          <p:cNvSpPr/>
          <p:nvPr/>
        </p:nvSpPr>
        <p:spPr>
          <a:xfrm>
            <a:off x="6708718" y="4090149"/>
            <a:ext cx="833931" cy="767216"/>
          </a:xfrm>
          <a:custGeom>
            <a:avLst/>
            <a:gdLst/>
            <a:ahLst/>
            <a:cxnLst/>
            <a:rect l="l" t="t" r="r" b="b"/>
            <a:pathLst>
              <a:path w="833931" h="767216">
                <a:moveTo>
                  <a:pt x="0" y="0"/>
                </a:moveTo>
                <a:lnTo>
                  <a:pt x="833931" y="0"/>
                </a:lnTo>
                <a:lnTo>
                  <a:pt x="833931" y="767217"/>
                </a:lnTo>
                <a:lnTo>
                  <a:pt x="0" y="76721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7" name="Freeform 17"/>
          <p:cNvSpPr/>
          <p:nvPr/>
        </p:nvSpPr>
        <p:spPr>
          <a:xfrm>
            <a:off x="12393928" y="4184515"/>
            <a:ext cx="698242" cy="672851"/>
          </a:xfrm>
          <a:custGeom>
            <a:avLst/>
            <a:gdLst/>
            <a:ahLst/>
            <a:cxnLst/>
            <a:rect l="l" t="t" r="r" b="b"/>
            <a:pathLst>
              <a:path w="698242" h="672851">
                <a:moveTo>
                  <a:pt x="0" y="0"/>
                </a:moveTo>
                <a:lnTo>
                  <a:pt x="698241" y="0"/>
                </a:lnTo>
                <a:lnTo>
                  <a:pt x="698241" y="672851"/>
                </a:lnTo>
                <a:lnTo>
                  <a:pt x="0" y="67285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/>
          </a:p>
        </p:txBody>
      </p:sp>
      <p:sp>
        <p:nvSpPr>
          <p:cNvPr id="18" name="TextBox 18"/>
          <p:cNvSpPr txBox="1"/>
          <p:nvPr/>
        </p:nvSpPr>
        <p:spPr>
          <a:xfrm>
            <a:off x="2895017" y="4191169"/>
            <a:ext cx="3040778" cy="8976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1"/>
              </a:lnSpc>
            </a:pPr>
            <a:r>
              <a:rPr lang="en-US" sz="3200" b="1" spc="-12" dirty="0">
                <a:solidFill>
                  <a:srgbClr val="100F0D"/>
                </a:solidFill>
                <a:latin typeface="Oswald" panose="00000500000000000000" pitchFamily="2" charset="0"/>
                <a:ea typeface="Roboto Bold"/>
                <a:cs typeface="Roboto Bold"/>
                <a:sym typeface="Roboto Bold"/>
              </a:rPr>
              <a:t>ZOIT, PLADECO y PLADETUR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7618849" y="4287279"/>
            <a:ext cx="3994029" cy="4488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1"/>
              </a:lnSpc>
            </a:pPr>
            <a:r>
              <a:rPr lang="en-US" sz="3200" b="1" spc="-12" dirty="0">
                <a:solidFill>
                  <a:srgbClr val="100F0D"/>
                </a:solidFill>
                <a:latin typeface="Oswald Bold" panose="00000800000000000000" charset="0"/>
                <a:ea typeface="Roboto Bold"/>
                <a:cs typeface="Roboto Bold"/>
                <a:sym typeface="Roboto Bold"/>
              </a:rPr>
              <a:t>COMITÉ DE TURISMO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7111122" y="5152641"/>
            <a:ext cx="4782486" cy="338554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01"/>
              </a:lnSpc>
            </a:pPr>
            <a:r>
              <a:rPr lang="en-US" sz="2800" spc="23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La </a:t>
            </a:r>
            <a:r>
              <a:rPr lang="en-US" sz="2800" b="1" spc="23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OFICINA DE LA DISCAPACIDAD </a:t>
            </a:r>
            <a:r>
              <a:rPr lang="en-US" sz="2800" spc="23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es parte del </a:t>
            </a:r>
            <a:r>
              <a:rPr lang="en-US" sz="2800" b="1" spc="23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Comité de Turismo</a:t>
            </a:r>
            <a:r>
              <a:rPr lang="en-US" sz="2800" spc="23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, así como también </a:t>
            </a:r>
            <a:r>
              <a:rPr lang="en-US" sz="2800" b="1" spc="23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SECPLA, OFICINA DE PRESUPUESTO</a:t>
            </a:r>
            <a:r>
              <a:rPr lang="en-US" sz="2800" spc="23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, entre otros con quienes se ha trabajado la inciativas antes mencionadas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374048" y="2029726"/>
            <a:ext cx="12483629" cy="13096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641"/>
              </a:lnSpc>
              <a:spcBef>
                <a:spcPct val="0"/>
              </a:spcBef>
            </a:pPr>
            <a:r>
              <a:rPr lang="en-US" sz="7711" b="1" spc="107" dirty="0">
                <a:solidFill>
                  <a:srgbClr val="FEFFFF"/>
                </a:solidFill>
                <a:latin typeface="Roboto Bold"/>
                <a:ea typeface="Roboto Bold"/>
                <a:cs typeface="Roboto Bold"/>
                <a:sym typeface="Roboto Bold"/>
              </a:rPr>
              <a:t>VINCULACIÓN MUNICIPAL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494278" y="5445416"/>
            <a:ext cx="4375694" cy="25103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11"/>
              </a:lnSpc>
            </a:pPr>
            <a:r>
              <a:rPr lang="en-US" sz="2800" spc="23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El turismo accesible desde el ámbito de la  infraestructura es parte de </a:t>
            </a:r>
            <a:r>
              <a:rPr lang="en-US" sz="2800" b="1" spc="23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ZOIT, PLADECO Y PLADETUR.</a:t>
            </a:r>
          </a:p>
          <a:p>
            <a:pPr algn="ctr">
              <a:lnSpc>
                <a:spcPts val="3311"/>
              </a:lnSpc>
            </a:pPr>
            <a:endParaRPr lang="en-US" sz="2400" spc="235" dirty="0">
              <a:solidFill>
                <a:srgbClr val="231F2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2717777" y="5524500"/>
            <a:ext cx="4527409" cy="21159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301"/>
              </a:lnSpc>
            </a:pPr>
            <a:r>
              <a:rPr lang="en-US" sz="2800" spc="23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La iniciativas son parte del </a:t>
            </a:r>
            <a:r>
              <a:rPr lang="en-US" sz="2800" b="1" spc="23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plan de mejoras </a:t>
            </a:r>
            <a:r>
              <a:rPr lang="en-US" sz="2800" spc="235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de la Distinción Municipalidad Turística y del trabajo en conjunto con Sernatur.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DD3152DE-DD06-ADB7-799E-59FE95DE7BE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6108" y="825119"/>
            <a:ext cx="1717146" cy="1030288"/>
          </a:xfrm>
          <a:prstGeom prst="rect">
            <a:avLst/>
          </a:pr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73042D93-2380-CAC3-3B41-7B638C38738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04" y="1975231"/>
            <a:ext cx="2045654" cy="1360739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63" y="-1348082"/>
            <a:ext cx="2433756" cy="1046606"/>
          </a:xfrm>
          <a:prstGeom prst="rect">
            <a:avLst/>
          </a:prstGeom>
        </p:spPr>
      </p:pic>
      <p:pic>
        <p:nvPicPr>
          <p:cNvPr id="5" name="Imagen 4" descr="Logotipo, nombre de la empresa&#10;&#10;El contenido generado por IA puede ser incorrecto.">
            <a:extLst>
              <a:ext uri="{FF2B5EF4-FFF2-40B4-BE49-F238E27FC236}">
                <a16:creationId xmlns:a16="http://schemas.microsoft.com/office/drawing/2014/main" id="{7B1BF376-0D95-0C24-8F6A-00AF95C41DB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7599" y="519870"/>
            <a:ext cx="2570988" cy="18362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n 24">
            <a:extLst>
              <a:ext uri="{FF2B5EF4-FFF2-40B4-BE49-F238E27FC236}">
                <a16:creationId xmlns:a16="http://schemas.microsoft.com/office/drawing/2014/main" id="{F65290D9-F1A6-A92B-0B85-92CABB6F9D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9773" y="1479"/>
            <a:ext cx="13162031" cy="3939494"/>
          </a:xfrm>
          <a:prstGeom prst="rect">
            <a:avLst/>
          </a:prstGeom>
        </p:spPr>
      </p:pic>
      <p:grpSp>
        <p:nvGrpSpPr>
          <p:cNvPr id="2" name="Group 2"/>
          <p:cNvGrpSpPr/>
          <p:nvPr/>
        </p:nvGrpSpPr>
        <p:grpSpPr>
          <a:xfrm>
            <a:off x="15706205" y="-100350"/>
            <a:ext cx="2652158" cy="10387350"/>
            <a:chOff x="0" y="-19050"/>
            <a:chExt cx="672267" cy="292483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72267" cy="2905781"/>
            </a:xfrm>
            <a:custGeom>
              <a:avLst/>
              <a:gdLst/>
              <a:ahLst/>
              <a:cxnLst/>
              <a:rect l="l" t="t" r="r" b="b"/>
              <a:pathLst>
                <a:path w="668617" h="2905781">
                  <a:moveTo>
                    <a:pt x="0" y="0"/>
                  </a:moveTo>
                  <a:lnTo>
                    <a:pt x="668617" y="0"/>
                  </a:lnTo>
                  <a:lnTo>
                    <a:pt x="668617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F2D25D">
                <a:alpha val="91765"/>
              </a:srgbClr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668617" cy="292483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8883" y="0"/>
            <a:ext cx="2538656" cy="10319695"/>
            <a:chOff x="0" y="0"/>
            <a:chExt cx="668617" cy="290578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68617" cy="2905781"/>
            </a:xfrm>
            <a:custGeom>
              <a:avLst/>
              <a:gdLst/>
              <a:ahLst/>
              <a:cxnLst/>
              <a:rect l="l" t="t" r="r" b="b"/>
              <a:pathLst>
                <a:path w="668617" h="2905781">
                  <a:moveTo>
                    <a:pt x="0" y="0"/>
                  </a:moveTo>
                  <a:lnTo>
                    <a:pt x="668617" y="0"/>
                  </a:lnTo>
                  <a:lnTo>
                    <a:pt x="668617" y="2905781"/>
                  </a:lnTo>
                  <a:lnTo>
                    <a:pt x="0" y="2905781"/>
                  </a:lnTo>
                  <a:close/>
                </a:path>
              </a:pathLst>
            </a:custGeom>
            <a:solidFill>
              <a:srgbClr val="F2D25D">
                <a:alpha val="91765"/>
              </a:srgbClr>
            </a:solidFill>
          </p:spPr>
          <p:txBody>
            <a:bodyPr/>
            <a:lstStyle/>
            <a:p>
              <a:endParaRPr lang="es-CL" dirty="0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668617" cy="292483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11" name="AutoShape 11"/>
          <p:cNvSpPr/>
          <p:nvPr/>
        </p:nvSpPr>
        <p:spPr>
          <a:xfrm flipV="1">
            <a:off x="12420600" y="3974800"/>
            <a:ext cx="0" cy="3669539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s-CL" dirty="0"/>
          </a:p>
        </p:txBody>
      </p:sp>
      <p:sp>
        <p:nvSpPr>
          <p:cNvPr id="12" name="AutoShape 12"/>
          <p:cNvSpPr/>
          <p:nvPr/>
        </p:nvSpPr>
        <p:spPr>
          <a:xfrm flipV="1">
            <a:off x="7239000" y="4030350"/>
            <a:ext cx="0" cy="3669539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s-CL"/>
          </a:p>
        </p:txBody>
      </p:sp>
      <p:sp>
        <p:nvSpPr>
          <p:cNvPr id="14" name="TextBox 14"/>
          <p:cNvSpPr txBox="1"/>
          <p:nvPr/>
        </p:nvSpPr>
        <p:spPr>
          <a:xfrm>
            <a:off x="12402199" y="4096062"/>
            <a:ext cx="4201060" cy="8976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1"/>
              </a:lnSpc>
            </a:pPr>
            <a:r>
              <a:rPr lang="en-US" sz="3600" b="1" spc="-12" dirty="0">
                <a:solidFill>
                  <a:srgbClr val="100F0D"/>
                </a:solidFill>
                <a:latin typeface="Oswald Bold" panose="00000800000000000000" charset="0"/>
                <a:ea typeface="Roboto Bold"/>
                <a:sym typeface="Roboto Bold"/>
              </a:rPr>
              <a:t>CAPITAL HUMANO CAPACITADO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904202" y="4030350"/>
            <a:ext cx="3994028" cy="13465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541"/>
              </a:lnSpc>
            </a:pPr>
            <a:r>
              <a:rPr lang="en-US" sz="3600" b="1" spc="-12" dirty="0">
                <a:solidFill>
                  <a:srgbClr val="100F0D"/>
                </a:solidFill>
                <a:latin typeface="Oswald Bold" panose="00000800000000000000" charset="0"/>
                <a:ea typeface="Roboto Bold"/>
                <a:cs typeface="Roboto Bold"/>
                <a:sym typeface="Roboto Bold"/>
              </a:rPr>
              <a:t>TRABAJO COLABORATIVO Y TRABAJO  EN EQUIPO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760995" y="4096062"/>
            <a:ext cx="4511388" cy="4488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541"/>
              </a:lnSpc>
            </a:pPr>
            <a:r>
              <a:rPr lang="en-US" sz="3600" b="1" spc="-12" dirty="0">
                <a:solidFill>
                  <a:srgbClr val="100F0D"/>
                </a:solidFill>
                <a:latin typeface="Oswald Bold" panose="00000800000000000000" charset="0"/>
                <a:ea typeface="Roboto Bold"/>
                <a:sym typeface="Roboto Bold"/>
              </a:rPr>
              <a:t>ENTORNOS ACCESIBLES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7520512" y="4922026"/>
            <a:ext cx="4035030" cy="26648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0"/>
              </a:lnSpc>
            </a:pPr>
            <a:r>
              <a:rPr lang="en-US" sz="2800" spc="251" dirty="0" err="1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Entornos</a:t>
            </a:r>
            <a:r>
              <a:rPr lang="en-US" sz="2800" spc="251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 mas </a:t>
            </a:r>
            <a:r>
              <a:rPr lang="en-US" sz="2800" spc="251" dirty="0" err="1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inclusivos</a:t>
            </a:r>
            <a:r>
              <a:rPr lang="en-US" sz="2800" spc="251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, </a:t>
            </a:r>
            <a:r>
              <a:rPr lang="en-US" sz="2800" spc="251" dirty="0" err="1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llegando</a:t>
            </a:r>
            <a:r>
              <a:rPr lang="en-US" sz="2800" spc="251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 a un público más </a:t>
            </a:r>
            <a:r>
              <a:rPr lang="en-US" sz="2800" spc="251" dirty="0" err="1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amplio</a:t>
            </a:r>
            <a:r>
              <a:rPr lang="en-US" sz="2800" spc="251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, </a:t>
            </a:r>
            <a:r>
              <a:rPr lang="es-MX" sz="2800" spc="251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</a:rPr>
              <a:t>referente en inclusión, innovación responsable y sostenibilidad social.</a:t>
            </a:r>
            <a:endParaRPr lang="en-US" sz="2800" spc="251" dirty="0">
              <a:solidFill>
                <a:srgbClr val="231F20"/>
              </a:solidFill>
              <a:latin typeface="Oswald" panose="00000500000000000000" pitchFamily="2" charset="0"/>
              <a:ea typeface="Roboto"/>
              <a:cs typeface="Roboto"/>
              <a:sym typeface="Roboto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2566889" y="448061"/>
            <a:ext cx="12483629" cy="13096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641"/>
              </a:lnSpc>
              <a:spcBef>
                <a:spcPct val="0"/>
              </a:spcBef>
            </a:pPr>
            <a:r>
              <a:rPr lang="en-US" sz="7711" b="1" spc="107" dirty="0">
                <a:solidFill>
                  <a:srgbClr val="FEFFFF"/>
                </a:solidFill>
                <a:latin typeface="Roboto Bold"/>
                <a:ea typeface="Roboto Bold"/>
                <a:cs typeface="Roboto Bold"/>
                <a:sym typeface="Roboto Bold"/>
              </a:rPr>
              <a:t>LOGROS OBTENIDOS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12393636" y="5191858"/>
            <a:ext cx="3685186" cy="1346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0"/>
              </a:lnSpc>
            </a:pPr>
            <a:r>
              <a:rPr lang="en-US" sz="2800" spc="251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Oferta </a:t>
            </a:r>
            <a:r>
              <a:rPr lang="en-US" sz="2800" spc="251" dirty="0" err="1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turística</a:t>
            </a:r>
            <a:r>
              <a:rPr lang="en-US" sz="2800" spc="251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 </a:t>
            </a:r>
            <a:r>
              <a:rPr lang="en-US" sz="2800" spc="251" dirty="0" err="1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capacitada</a:t>
            </a:r>
            <a:r>
              <a:rPr lang="en-US" sz="2800" spc="251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 y mas </a:t>
            </a:r>
            <a:r>
              <a:rPr lang="en-US" sz="2800" spc="251" dirty="0" err="1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conciente</a:t>
            </a:r>
            <a:r>
              <a:rPr lang="en-US" sz="2800" spc="251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2581795" y="5503652"/>
            <a:ext cx="4375694" cy="22442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40"/>
              </a:lnSpc>
            </a:pPr>
            <a:r>
              <a:rPr lang="en-US" sz="2800" spc="251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La </a:t>
            </a:r>
            <a:r>
              <a:rPr lang="en-US" sz="2800" spc="251" dirty="0" err="1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iniciativa</a:t>
            </a:r>
            <a:r>
              <a:rPr lang="en-US" sz="2800" spc="251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 </a:t>
            </a:r>
            <a:r>
              <a:rPr lang="en-US" sz="2800" spc="251" dirty="0" err="1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permitió</a:t>
            </a:r>
            <a:r>
              <a:rPr lang="en-US" sz="2800" spc="251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 el </a:t>
            </a:r>
            <a:r>
              <a:rPr lang="en-US" sz="2800" spc="251" dirty="0" err="1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trabajo</a:t>
            </a:r>
            <a:r>
              <a:rPr lang="en-US" sz="2800" spc="251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 </a:t>
            </a:r>
            <a:r>
              <a:rPr lang="en-US" sz="2800" spc="251" dirty="0" err="1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colaborativo</a:t>
            </a:r>
            <a:r>
              <a:rPr lang="en-US" sz="2800" spc="251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 con </a:t>
            </a:r>
            <a:r>
              <a:rPr lang="en-US" sz="2800" spc="251" dirty="0" smtClean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Red </a:t>
            </a:r>
            <a:r>
              <a:rPr lang="en-US" sz="2800" spc="251" dirty="0" err="1" smtClean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Iberoamericana</a:t>
            </a:r>
            <a:r>
              <a:rPr lang="en-US" sz="2800" spc="251" dirty="0" smtClean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 y </a:t>
            </a:r>
            <a:r>
              <a:rPr lang="en-US" sz="2800" spc="251" dirty="0" err="1" smtClean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otros</a:t>
            </a:r>
            <a:r>
              <a:rPr lang="en-US" sz="2800" spc="251" dirty="0" smtClean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 </a:t>
            </a:r>
            <a:r>
              <a:rPr lang="en-US" sz="2800" spc="251" dirty="0" err="1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destinos</a:t>
            </a:r>
            <a:r>
              <a:rPr lang="en-US" sz="2800" spc="251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 DTI, </a:t>
            </a:r>
            <a:r>
              <a:rPr lang="en-US" sz="2800" spc="251" dirty="0" err="1" smtClean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ademá</a:t>
            </a:r>
            <a:r>
              <a:rPr lang="en-US" sz="2800" spc="251" dirty="0" err="1" smtClean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s</a:t>
            </a:r>
            <a:r>
              <a:rPr lang="en-US" sz="2800" spc="251" dirty="0" smtClean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 del</a:t>
            </a:r>
            <a:r>
              <a:rPr lang="en-US" sz="2800" spc="251" dirty="0" smtClean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 </a:t>
            </a:r>
            <a:r>
              <a:rPr lang="en-US" sz="2800" spc="251" dirty="0" err="1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equipo</a:t>
            </a:r>
            <a:r>
              <a:rPr lang="en-US" sz="2800" spc="251" dirty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 </a:t>
            </a:r>
            <a:r>
              <a:rPr lang="en-US" sz="2800" spc="251" dirty="0" smtClean="0">
                <a:solidFill>
                  <a:srgbClr val="231F20"/>
                </a:solidFill>
                <a:latin typeface="Oswald" panose="00000500000000000000" pitchFamily="2" charset="0"/>
                <a:ea typeface="Roboto"/>
                <a:cs typeface="Roboto"/>
                <a:sym typeface="Roboto"/>
              </a:rPr>
              <a:t>municipal</a:t>
            </a:r>
            <a:endParaRPr lang="en-US" sz="2800" spc="251" dirty="0">
              <a:solidFill>
                <a:srgbClr val="231F20"/>
              </a:solidFill>
              <a:latin typeface="Oswald" panose="00000500000000000000" pitchFamily="2" charset="0"/>
              <a:ea typeface="Roboto"/>
              <a:cs typeface="Roboto"/>
              <a:sym typeface="Roboto"/>
            </a:endParaRPr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4DDEDEF2-9CF0-68C2-B270-B6027D8D8A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872" y="2127255"/>
            <a:ext cx="1717146" cy="1030288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F69F3807-EAA0-21F5-41CE-49EAFDBBAE2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5055" y="8343733"/>
            <a:ext cx="2544924" cy="1692846"/>
          </a:xfrm>
          <a:prstGeom prst="rect">
            <a:avLst/>
          </a:prstGeom>
        </p:spPr>
      </p:pic>
      <p:pic>
        <p:nvPicPr>
          <p:cNvPr id="8" name="Imagen 7" descr="Logotipo, nombre de la empresa&#10;&#10;El contenido generado por IA puede ser incorrecto.">
            <a:extLst>
              <a:ext uri="{FF2B5EF4-FFF2-40B4-BE49-F238E27FC236}">
                <a16:creationId xmlns:a16="http://schemas.microsoft.com/office/drawing/2014/main" id="{BB7CFFAC-F0DB-5C88-2956-51F90DB88D8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7" y="201640"/>
            <a:ext cx="2570988" cy="18362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052" y="-146030"/>
            <a:ext cx="18288000" cy="2202375"/>
            <a:chOff x="0" y="0"/>
            <a:chExt cx="2363811" cy="71871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63811" cy="718715"/>
            </a:xfrm>
            <a:custGeom>
              <a:avLst/>
              <a:gdLst/>
              <a:ahLst/>
              <a:cxnLst/>
              <a:rect l="l" t="t" r="r" b="b"/>
              <a:pathLst>
                <a:path w="2363811" h="718715">
                  <a:moveTo>
                    <a:pt x="0" y="0"/>
                  </a:moveTo>
                  <a:lnTo>
                    <a:pt x="2363811" y="0"/>
                  </a:lnTo>
                  <a:lnTo>
                    <a:pt x="2363811" y="718715"/>
                  </a:lnTo>
                  <a:lnTo>
                    <a:pt x="0" y="718715"/>
                  </a:lnTo>
                  <a:close/>
                </a:path>
              </a:pathLst>
            </a:custGeom>
            <a:solidFill>
              <a:srgbClr val="F2D25D">
                <a:alpha val="82745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 dirty="0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2363811" cy="7377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097758" y="313914"/>
            <a:ext cx="10210800" cy="1264333"/>
            <a:chOff x="0" y="0"/>
            <a:chExt cx="2750165" cy="24416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750165" cy="244163"/>
            </a:xfrm>
            <a:custGeom>
              <a:avLst/>
              <a:gdLst/>
              <a:ahLst/>
              <a:cxnLst/>
              <a:rect l="l" t="t" r="r" b="b"/>
              <a:pathLst>
                <a:path w="2750165" h="244163">
                  <a:moveTo>
                    <a:pt x="0" y="0"/>
                  </a:moveTo>
                  <a:lnTo>
                    <a:pt x="2750165" y="0"/>
                  </a:lnTo>
                  <a:lnTo>
                    <a:pt x="2750165" y="244163"/>
                  </a:lnTo>
                  <a:lnTo>
                    <a:pt x="0" y="24416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114300"/>
              <a:ext cx="2750165" cy="35846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lvl="0" indent="0" algn="ctr">
                <a:lnSpc>
                  <a:spcPts val="8512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4288985" y="610783"/>
            <a:ext cx="10500103" cy="1649967"/>
            <a:chOff x="548501" y="-63704"/>
            <a:chExt cx="14000137" cy="2199957"/>
          </a:xfrm>
        </p:grpSpPr>
        <p:sp>
          <p:nvSpPr>
            <p:cNvPr id="9" name="TextBox 9"/>
            <p:cNvSpPr txBox="1"/>
            <p:nvPr/>
          </p:nvSpPr>
          <p:spPr>
            <a:xfrm>
              <a:off x="1626865" y="-63704"/>
              <a:ext cx="12921773" cy="123946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7706"/>
                </a:lnSpc>
                <a:spcBef>
                  <a:spcPct val="0"/>
                </a:spcBef>
              </a:pPr>
              <a:r>
                <a:rPr lang="en-US" sz="5584" b="1" spc="78" dirty="0">
                  <a:solidFill>
                    <a:srgbClr val="2C2D30"/>
                  </a:solidFill>
                  <a:latin typeface="Roboto Bold"/>
                  <a:ea typeface="Roboto Bold"/>
                  <a:cs typeface="Roboto Bold"/>
                  <a:sym typeface="Roboto Bold"/>
                </a:rPr>
                <a:t>REGISTRO FOTOGRÁFICO 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548501" y="2109630"/>
              <a:ext cx="11552917" cy="2662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188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11" name="Imagen 10">
            <a:extLst>
              <a:ext uri="{FF2B5EF4-FFF2-40B4-BE49-F238E27FC236}">
                <a16:creationId xmlns:a16="http://schemas.microsoft.com/office/drawing/2014/main" id="{B8D8C6FB-D2A0-F2B7-B64D-26863208C6B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6349"/>
            <a:ext cx="2362200" cy="1571301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096EE720-F47F-7AF2-FC94-2F88F595F6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839" y="648436"/>
            <a:ext cx="1717146" cy="1030288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3009900"/>
            <a:ext cx="4691316" cy="6255089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600" y="4229100"/>
            <a:ext cx="4686953" cy="5170683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51834" y="3967106"/>
            <a:ext cx="4074508" cy="5432677"/>
          </a:xfrm>
          <a:prstGeom prst="rect">
            <a:avLst/>
          </a:prstGeom>
        </p:spPr>
      </p:pic>
      <p:sp>
        <p:nvSpPr>
          <p:cNvPr id="18" name="CuadroTexto 17"/>
          <p:cNvSpPr txBox="1"/>
          <p:nvPr/>
        </p:nvSpPr>
        <p:spPr>
          <a:xfrm>
            <a:off x="1548313" y="2445188"/>
            <a:ext cx="868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/>
              <a:t>Paneles Visotáctiles </a:t>
            </a:r>
            <a:endParaRPr lang="es-CL" b="1" dirty="0"/>
          </a:p>
        </p:txBody>
      </p:sp>
      <p:pic>
        <p:nvPicPr>
          <p:cNvPr id="12" name="Imagen 11" descr="Logotipo, nombre de la empresa&#10;&#10;El contenido generado por IA puede ser incorrecto.">
            <a:extLst>
              <a:ext uri="{FF2B5EF4-FFF2-40B4-BE49-F238E27FC236}">
                <a16:creationId xmlns:a16="http://schemas.microsoft.com/office/drawing/2014/main" id="{A67F6EE7-84DB-F984-A60C-3C33E61EB5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4523" y="267140"/>
            <a:ext cx="2570988" cy="18362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9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2202375"/>
            <a:chOff x="0" y="0"/>
            <a:chExt cx="2363811" cy="71871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63811" cy="718715"/>
            </a:xfrm>
            <a:custGeom>
              <a:avLst/>
              <a:gdLst/>
              <a:ahLst/>
              <a:cxnLst/>
              <a:rect l="l" t="t" r="r" b="b"/>
              <a:pathLst>
                <a:path w="2363811" h="718715">
                  <a:moveTo>
                    <a:pt x="0" y="0"/>
                  </a:moveTo>
                  <a:lnTo>
                    <a:pt x="2363811" y="0"/>
                  </a:lnTo>
                  <a:lnTo>
                    <a:pt x="2363811" y="718715"/>
                  </a:lnTo>
                  <a:lnTo>
                    <a:pt x="0" y="718715"/>
                  </a:lnTo>
                  <a:close/>
                </a:path>
              </a:pathLst>
            </a:custGeom>
            <a:solidFill>
              <a:srgbClr val="F2D25D">
                <a:alpha val="82745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2363811" cy="7377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020235" y="520919"/>
            <a:ext cx="10591800" cy="1264333"/>
            <a:chOff x="0" y="0"/>
            <a:chExt cx="2750165" cy="24416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750165" cy="244163"/>
            </a:xfrm>
            <a:custGeom>
              <a:avLst/>
              <a:gdLst/>
              <a:ahLst/>
              <a:cxnLst/>
              <a:rect l="l" t="t" r="r" b="b"/>
              <a:pathLst>
                <a:path w="2750165" h="244163">
                  <a:moveTo>
                    <a:pt x="0" y="0"/>
                  </a:moveTo>
                  <a:lnTo>
                    <a:pt x="2750165" y="0"/>
                  </a:lnTo>
                  <a:lnTo>
                    <a:pt x="2750165" y="244163"/>
                  </a:lnTo>
                  <a:lnTo>
                    <a:pt x="0" y="24416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114300"/>
              <a:ext cx="2750165" cy="35846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lvl="0" indent="0" algn="ctr">
                <a:lnSpc>
                  <a:spcPts val="8512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2957490" y="745099"/>
            <a:ext cx="12373020" cy="1515651"/>
            <a:chOff x="548501" y="115384"/>
            <a:chExt cx="16497359" cy="2020869"/>
          </a:xfrm>
        </p:grpSpPr>
        <p:sp>
          <p:nvSpPr>
            <p:cNvPr id="9" name="TextBox 9"/>
            <p:cNvSpPr txBox="1"/>
            <p:nvPr/>
          </p:nvSpPr>
          <p:spPr>
            <a:xfrm>
              <a:off x="4124087" y="115384"/>
              <a:ext cx="12921773" cy="123946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7706"/>
                </a:lnSpc>
                <a:spcBef>
                  <a:spcPct val="0"/>
                </a:spcBef>
              </a:pPr>
              <a:r>
                <a:rPr lang="en-US" sz="5584" b="1" spc="78" dirty="0">
                  <a:solidFill>
                    <a:srgbClr val="2C2D30"/>
                  </a:solidFill>
                  <a:latin typeface="Roboto Bold"/>
                  <a:ea typeface="Roboto Bold"/>
                  <a:cs typeface="Roboto Bold"/>
                  <a:sym typeface="Roboto Bold"/>
                </a:rPr>
                <a:t>REGISTRO FOTOGRÁFICO 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548501" y="2109630"/>
              <a:ext cx="11552917" cy="2662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188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11" name="Imagen 10">
            <a:extLst>
              <a:ext uri="{FF2B5EF4-FFF2-40B4-BE49-F238E27FC236}">
                <a16:creationId xmlns:a16="http://schemas.microsoft.com/office/drawing/2014/main" id="{C6DC85B0-E823-5F66-1DFD-EF7DE9E984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6349"/>
            <a:ext cx="2362200" cy="15713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A83CBEC9-698D-2710-6357-6F20A73D89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839" y="648436"/>
            <a:ext cx="1717146" cy="1030288"/>
          </a:xfrm>
          <a:prstGeom prst="rect">
            <a:avLst/>
          </a:prstGeom>
        </p:spPr>
      </p:pic>
      <p:sp>
        <p:nvSpPr>
          <p:cNvPr id="16" name="CuadroTexto 15"/>
          <p:cNvSpPr txBox="1"/>
          <p:nvPr/>
        </p:nvSpPr>
        <p:spPr>
          <a:xfrm>
            <a:off x="7231043" y="2620735"/>
            <a:ext cx="868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/>
              <a:t>Accesibilidad Universal Oficina de Informaciones Turísticas </a:t>
            </a:r>
            <a:endParaRPr lang="es-CL" b="1" dirty="0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3772" y="3456210"/>
            <a:ext cx="3972846" cy="2989567"/>
          </a:xfrm>
          <a:prstGeom prst="rect">
            <a:avLst/>
          </a:prstGeom>
        </p:spPr>
      </p:pic>
      <p:sp>
        <p:nvSpPr>
          <p:cNvPr id="18" name="AutoShape 2" descr="blob:https://web.whatsapp.com/a0a7c796-8847-47d8-a9e8-d5aae496e90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92000" y="4533900"/>
            <a:ext cx="5468173" cy="4114800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6200" y="6720923"/>
            <a:ext cx="3878243" cy="2918378"/>
          </a:xfrm>
          <a:prstGeom prst="rect">
            <a:avLst/>
          </a:prstGeom>
        </p:spPr>
      </p:pic>
      <p:pic>
        <p:nvPicPr>
          <p:cNvPr id="21" name="Imagen 20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943" y="3511557"/>
            <a:ext cx="3860578" cy="5975343"/>
          </a:xfrm>
          <a:prstGeom prst="rect">
            <a:avLst/>
          </a:prstGeom>
        </p:spPr>
      </p:pic>
      <p:pic>
        <p:nvPicPr>
          <p:cNvPr id="14" name="Imagen 13" descr="Logotipo, nombre de la empresa&#10;&#10;El contenido generado por IA puede ser incorrecto.">
            <a:extLst>
              <a:ext uri="{FF2B5EF4-FFF2-40B4-BE49-F238E27FC236}">
                <a16:creationId xmlns:a16="http://schemas.microsoft.com/office/drawing/2014/main" id="{CF16F87A-606D-8407-1DF7-CB7BEB51039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4523" y="267140"/>
            <a:ext cx="2570988" cy="18362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2202375"/>
            <a:chOff x="0" y="0"/>
            <a:chExt cx="2363811" cy="71871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363811" cy="718715"/>
            </a:xfrm>
            <a:custGeom>
              <a:avLst/>
              <a:gdLst/>
              <a:ahLst/>
              <a:cxnLst/>
              <a:rect l="l" t="t" r="r" b="b"/>
              <a:pathLst>
                <a:path w="2363811" h="718715">
                  <a:moveTo>
                    <a:pt x="0" y="0"/>
                  </a:moveTo>
                  <a:lnTo>
                    <a:pt x="2363811" y="0"/>
                  </a:lnTo>
                  <a:lnTo>
                    <a:pt x="2363811" y="718715"/>
                  </a:lnTo>
                  <a:lnTo>
                    <a:pt x="0" y="718715"/>
                  </a:lnTo>
                  <a:close/>
                </a:path>
              </a:pathLst>
            </a:custGeom>
            <a:solidFill>
              <a:srgbClr val="F2D25D">
                <a:alpha val="82745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2363811" cy="7377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5020235" y="520919"/>
            <a:ext cx="10591800" cy="1264333"/>
            <a:chOff x="0" y="0"/>
            <a:chExt cx="2750165" cy="24416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750165" cy="244163"/>
            </a:xfrm>
            <a:custGeom>
              <a:avLst/>
              <a:gdLst/>
              <a:ahLst/>
              <a:cxnLst/>
              <a:rect l="l" t="t" r="r" b="b"/>
              <a:pathLst>
                <a:path w="2750165" h="244163">
                  <a:moveTo>
                    <a:pt x="0" y="0"/>
                  </a:moveTo>
                  <a:lnTo>
                    <a:pt x="2750165" y="0"/>
                  </a:lnTo>
                  <a:lnTo>
                    <a:pt x="2750165" y="244163"/>
                  </a:lnTo>
                  <a:lnTo>
                    <a:pt x="0" y="244163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114300"/>
              <a:ext cx="2750165" cy="358463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lvl="0" indent="0" algn="ctr">
                <a:lnSpc>
                  <a:spcPts val="8512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2957490" y="745099"/>
            <a:ext cx="12373020" cy="1515651"/>
            <a:chOff x="548501" y="115384"/>
            <a:chExt cx="16497359" cy="2020869"/>
          </a:xfrm>
        </p:grpSpPr>
        <p:sp>
          <p:nvSpPr>
            <p:cNvPr id="9" name="TextBox 9"/>
            <p:cNvSpPr txBox="1"/>
            <p:nvPr/>
          </p:nvSpPr>
          <p:spPr>
            <a:xfrm>
              <a:off x="4124087" y="115384"/>
              <a:ext cx="12921773" cy="123946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7706"/>
                </a:lnSpc>
                <a:spcBef>
                  <a:spcPct val="0"/>
                </a:spcBef>
              </a:pPr>
              <a:r>
                <a:rPr lang="en-US" sz="5584" b="1" spc="78" dirty="0">
                  <a:solidFill>
                    <a:srgbClr val="2C2D30"/>
                  </a:solidFill>
                  <a:latin typeface="Roboto Bold"/>
                  <a:ea typeface="Roboto Bold"/>
                  <a:cs typeface="Roboto Bold"/>
                  <a:sym typeface="Roboto Bold"/>
                </a:rPr>
                <a:t>REGISTRO FOTOGRÁFICO 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548501" y="2109630"/>
              <a:ext cx="11552917" cy="2662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188"/>
                </a:lnSpc>
                <a:spcBef>
                  <a:spcPct val="0"/>
                </a:spcBef>
              </a:pPr>
              <a:endParaRPr/>
            </a:p>
          </p:txBody>
        </p:sp>
      </p:grpSp>
      <p:pic>
        <p:nvPicPr>
          <p:cNvPr id="11" name="Imagen 10">
            <a:extLst>
              <a:ext uri="{FF2B5EF4-FFF2-40B4-BE49-F238E27FC236}">
                <a16:creationId xmlns:a16="http://schemas.microsoft.com/office/drawing/2014/main" id="{C6DC85B0-E823-5F66-1DFD-EF7DE9E984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6349"/>
            <a:ext cx="2362200" cy="1571301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A83CBEC9-698D-2710-6357-6F20A73D89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839" y="648436"/>
            <a:ext cx="1717146" cy="1030288"/>
          </a:xfrm>
          <a:prstGeom prst="rect">
            <a:avLst/>
          </a:prstGeom>
        </p:spPr>
      </p:pic>
      <p:sp>
        <p:nvSpPr>
          <p:cNvPr id="16" name="CuadroTexto 15"/>
          <p:cNvSpPr txBox="1"/>
          <p:nvPr/>
        </p:nvSpPr>
        <p:spPr>
          <a:xfrm>
            <a:off x="11734800" y="2351106"/>
            <a:ext cx="4423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/>
              <a:t>Playa Venado  </a:t>
            </a:r>
            <a:endParaRPr lang="es-CL" b="1" dirty="0"/>
          </a:p>
        </p:txBody>
      </p:sp>
      <p:sp>
        <p:nvSpPr>
          <p:cNvPr id="17" name="CuadroTexto 16"/>
          <p:cNvSpPr txBox="1"/>
          <p:nvPr/>
        </p:nvSpPr>
        <p:spPr>
          <a:xfrm>
            <a:off x="2362200" y="4026253"/>
            <a:ext cx="4423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/>
              <a:t>Baños  Públicos de Ensenada  </a:t>
            </a:r>
            <a:endParaRPr lang="es-CL" b="1" dirty="0"/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44400" y="5981700"/>
            <a:ext cx="5562599" cy="417194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5400" y="2857573"/>
            <a:ext cx="5232400" cy="3924300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600" y="4650654"/>
            <a:ext cx="7113944" cy="4262438"/>
          </a:xfrm>
          <a:prstGeom prst="rect">
            <a:avLst/>
          </a:prstGeom>
        </p:spPr>
      </p:pic>
      <p:pic>
        <p:nvPicPr>
          <p:cNvPr id="18" name="Imagen 17" descr="Logotipo, nombre de la empresa&#10;&#10;El contenido generado por IA puede ser incorrecto.">
            <a:extLst>
              <a:ext uri="{FF2B5EF4-FFF2-40B4-BE49-F238E27FC236}">
                <a16:creationId xmlns:a16="http://schemas.microsoft.com/office/drawing/2014/main" id="{327D5838-F0F1-6D42-E82C-6A3F5B43467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4523" y="267140"/>
            <a:ext cx="2570988" cy="1836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69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275967" y="1255661"/>
            <a:ext cx="11736066" cy="8229600"/>
            <a:chOff x="0" y="0"/>
            <a:chExt cx="2266425" cy="158927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266425" cy="1589270"/>
            </a:xfrm>
            <a:custGeom>
              <a:avLst/>
              <a:gdLst/>
              <a:ahLst/>
              <a:cxnLst/>
              <a:rect l="l" t="t" r="r" b="b"/>
              <a:pathLst>
                <a:path w="2266425" h="1589270">
                  <a:moveTo>
                    <a:pt x="0" y="0"/>
                  </a:moveTo>
                  <a:lnTo>
                    <a:pt x="2266425" y="0"/>
                  </a:lnTo>
                  <a:lnTo>
                    <a:pt x="2266425" y="1589270"/>
                  </a:lnTo>
                  <a:lnTo>
                    <a:pt x="0" y="158927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sq">
              <a:solidFill>
                <a:srgbClr val="FFFFFF"/>
              </a:solidFill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23825"/>
              <a:ext cx="2266425" cy="1713095"/>
            </a:xfrm>
            <a:prstGeom prst="rect">
              <a:avLst/>
            </a:prstGeom>
          </p:spPr>
          <p:txBody>
            <a:bodyPr lIns="0" tIns="0" rIns="0" bIns="0" rtlCol="0" anchor="ctr"/>
            <a:lstStyle/>
            <a:p>
              <a:pPr marL="0" lvl="0" indent="0" algn="ctr">
                <a:lnSpc>
                  <a:spcPts val="9064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0038467" y="0"/>
            <a:ext cx="8249533" cy="3889752"/>
            <a:chOff x="0" y="0"/>
            <a:chExt cx="1049612" cy="49490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49612" cy="494904"/>
            </a:xfrm>
            <a:custGeom>
              <a:avLst/>
              <a:gdLst/>
              <a:ahLst/>
              <a:cxnLst/>
              <a:rect l="l" t="t" r="r" b="b"/>
              <a:pathLst>
                <a:path w="1049612" h="494904">
                  <a:moveTo>
                    <a:pt x="0" y="0"/>
                  </a:moveTo>
                  <a:lnTo>
                    <a:pt x="1049612" y="0"/>
                  </a:lnTo>
                  <a:lnTo>
                    <a:pt x="1049612" y="494904"/>
                  </a:lnTo>
                  <a:lnTo>
                    <a:pt x="0" y="494904"/>
                  </a:lnTo>
                  <a:close/>
                </a:path>
              </a:pathLst>
            </a:custGeom>
            <a:solidFill>
              <a:srgbClr val="F2D25D">
                <a:alpha val="82745"/>
              </a:srgbClr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1049612" cy="51395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28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9" name="TextBox 9"/>
          <p:cNvSpPr txBox="1"/>
          <p:nvPr/>
        </p:nvSpPr>
        <p:spPr>
          <a:xfrm>
            <a:off x="11212401" y="727569"/>
            <a:ext cx="6312778" cy="8845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503"/>
              </a:lnSpc>
              <a:spcBef>
                <a:spcPct val="0"/>
              </a:spcBef>
            </a:pPr>
            <a:r>
              <a:rPr lang="en-US" sz="5437" b="1" spc="76" dirty="0">
                <a:solidFill>
                  <a:srgbClr val="FFFFFF"/>
                </a:solidFill>
                <a:latin typeface="Oswald Bold" panose="00000800000000000000" charset="0"/>
                <a:ea typeface="Roboto Bold"/>
                <a:cs typeface="Roboto Bold"/>
                <a:sym typeface="Roboto Bold"/>
              </a:rPr>
              <a:t>CONTACTO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1334583" y="6156247"/>
            <a:ext cx="6068415" cy="8207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84"/>
              </a:lnSpc>
            </a:pPr>
            <a:r>
              <a:rPr lang="en-US" sz="2653" b="1" spc="132" dirty="0">
                <a:solidFill>
                  <a:srgbClr val="000000"/>
                </a:solidFill>
                <a:latin typeface="Oswald Bold" panose="00000800000000000000" charset="0"/>
                <a:ea typeface="Roboto Bold"/>
                <a:cs typeface="Roboto Bold"/>
                <a:sym typeface="Roboto Bold"/>
                <a:hlinkClick r:id="rId2"/>
              </a:rPr>
              <a:t>lorena.burgos@ptovaras.cl</a:t>
            </a:r>
            <a:endParaRPr lang="en-US" sz="2653" spc="132" dirty="0">
              <a:solidFill>
                <a:srgbClr val="000000"/>
              </a:solidFill>
              <a:latin typeface="Oswald Bold" panose="00000800000000000000" charset="0"/>
              <a:ea typeface="Roboto"/>
              <a:cs typeface="Roboto"/>
              <a:sym typeface="Roboto"/>
            </a:endParaRPr>
          </a:p>
          <a:p>
            <a:pPr algn="ctr">
              <a:lnSpc>
                <a:spcPts val="3184"/>
              </a:lnSpc>
            </a:pPr>
            <a:r>
              <a:rPr lang="en-US" sz="2653" b="1" spc="132" dirty="0">
                <a:solidFill>
                  <a:srgbClr val="000000"/>
                </a:solidFill>
                <a:latin typeface="Oswald Bold" panose="00000800000000000000" charset="0"/>
                <a:ea typeface="Roboto Bold"/>
                <a:cs typeface="Roboto Bold"/>
                <a:sym typeface="Roboto Bold"/>
              </a:rPr>
              <a:t>https://turismo.ptovaras.cl/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2048621" y="5156175"/>
            <a:ext cx="4897300" cy="4190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236"/>
              </a:lnSpc>
            </a:pPr>
            <a:r>
              <a:rPr lang="en-US" sz="2696" b="1" spc="134" dirty="0">
                <a:solidFill>
                  <a:srgbClr val="000000"/>
                </a:solidFill>
                <a:latin typeface="Oswald Bold" panose="00000800000000000000" charset="0"/>
                <a:ea typeface="Roboto Bold"/>
                <a:cs typeface="Roboto Bold"/>
                <a:sym typeface="Roboto Bold"/>
              </a:rPr>
              <a:t>LORENA BURGOS OYARZÚN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344400" y="4678342"/>
            <a:ext cx="8249533" cy="3869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166"/>
              </a:lnSpc>
            </a:pPr>
            <a:r>
              <a:rPr lang="en-US" sz="2638" b="1" spc="73" dirty="0">
                <a:solidFill>
                  <a:srgbClr val="000000"/>
                </a:solidFill>
                <a:latin typeface="Oswald Bold" panose="00000800000000000000" charset="0"/>
                <a:ea typeface="Roboto Bold"/>
                <a:cs typeface="Roboto Bold"/>
                <a:sym typeface="Roboto Bold"/>
              </a:rPr>
              <a:t>DIRECTORA DE TURISMO  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EF60B9ED-625C-023F-8DE0-5CC797FCEF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00951" y="8597317"/>
            <a:ext cx="1717146" cy="1030288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F93366B3-3EF8-751A-410F-C38E8514CE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305933" y="-124190"/>
            <a:ext cx="12755514" cy="10411189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DDAB59F-C122-4E20-CBFC-FD52F38DE8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497271" y="8145380"/>
            <a:ext cx="2689534" cy="19209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-112708"/>
            <a:ext cx="8991600" cy="10399708"/>
            <a:chOff x="0" y="0"/>
            <a:chExt cx="2617508" cy="273901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617508" cy="2739018"/>
            </a:xfrm>
            <a:custGeom>
              <a:avLst/>
              <a:gdLst/>
              <a:ahLst/>
              <a:cxnLst/>
              <a:rect l="l" t="t" r="r" b="b"/>
              <a:pathLst>
                <a:path w="2617508" h="2739018">
                  <a:moveTo>
                    <a:pt x="0" y="0"/>
                  </a:moveTo>
                  <a:lnTo>
                    <a:pt x="2617508" y="0"/>
                  </a:lnTo>
                  <a:lnTo>
                    <a:pt x="2617508" y="2739018"/>
                  </a:lnTo>
                  <a:lnTo>
                    <a:pt x="0" y="2739018"/>
                  </a:lnTo>
                  <a:close/>
                </a:path>
              </a:pathLst>
            </a:custGeom>
            <a:solidFill>
              <a:srgbClr val="F2D25D">
                <a:alpha val="91765"/>
              </a:srgbClr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19050"/>
              <a:ext cx="2617508" cy="27580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07057" y="1329463"/>
            <a:ext cx="112043" cy="6848763"/>
            <a:chOff x="0" y="0"/>
            <a:chExt cx="29509" cy="180378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9509" cy="1803790"/>
            </a:xfrm>
            <a:custGeom>
              <a:avLst/>
              <a:gdLst/>
              <a:ahLst/>
              <a:cxnLst/>
              <a:rect l="l" t="t" r="r" b="b"/>
              <a:pathLst>
                <a:path w="29509" h="1803790">
                  <a:moveTo>
                    <a:pt x="0" y="0"/>
                  </a:moveTo>
                  <a:lnTo>
                    <a:pt x="29509" y="0"/>
                  </a:lnTo>
                  <a:lnTo>
                    <a:pt x="29509" y="1803790"/>
                  </a:lnTo>
                  <a:lnTo>
                    <a:pt x="0" y="1803790"/>
                  </a:lnTo>
                  <a:close/>
                </a:path>
              </a:pathLst>
            </a:custGeom>
            <a:solidFill>
              <a:srgbClr val="100F0D"/>
            </a:solidFill>
          </p:spPr>
          <p:txBody>
            <a:bodyPr/>
            <a:lstStyle/>
            <a:p>
              <a:endParaRPr lang="es-CL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19050"/>
              <a:ext cx="29509" cy="18228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8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1316863" y="4649070"/>
            <a:ext cx="9682025" cy="23953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708"/>
              </a:lnSpc>
            </a:pPr>
            <a:r>
              <a:rPr lang="en-US" sz="6310" b="1" spc="88">
                <a:solidFill>
                  <a:srgbClr val="2C2D30"/>
                </a:solidFill>
                <a:latin typeface="Oswald Bold"/>
                <a:ea typeface="Oswald Bold"/>
                <a:cs typeface="Oswald Bold"/>
                <a:sym typeface="Oswald Bold"/>
              </a:rPr>
              <a:t>¡MUCHAS GRACIAS!</a:t>
            </a:r>
          </a:p>
          <a:p>
            <a:pPr algn="l">
              <a:lnSpc>
                <a:spcPts val="6623"/>
              </a:lnSpc>
            </a:pPr>
            <a:endParaRPr lang="en-US" sz="6310" b="1" spc="88">
              <a:solidFill>
                <a:srgbClr val="2C2D30"/>
              </a:solidFill>
              <a:latin typeface="Oswald Bold"/>
              <a:ea typeface="Oswald Bold"/>
              <a:cs typeface="Oswald Bold"/>
              <a:sym typeface="Oswald Bold"/>
            </a:endParaRPr>
          </a:p>
          <a:p>
            <a:pPr marL="0" lvl="0" indent="0" algn="l">
              <a:lnSpc>
                <a:spcPts val="3626"/>
              </a:lnSpc>
              <a:spcBef>
                <a:spcPct val="0"/>
              </a:spcBef>
            </a:pPr>
            <a:endParaRPr lang="en-US" sz="6310" b="1" spc="88">
              <a:solidFill>
                <a:srgbClr val="2C2D30"/>
              </a:solidFill>
              <a:latin typeface="Oswald Bold"/>
              <a:ea typeface="Oswald Bold"/>
              <a:cs typeface="Oswald Bold"/>
              <a:sym typeface="Oswald Bold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2380B65D-97FF-1D94-7A33-161638FA2A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6200" y="7147938"/>
            <a:ext cx="1717146" cy="1030288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736A9D5B-24FA-0DE0-96D7-3EFD29690FF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942" y="6776820"/>
            <a:ext cx="2362200" cy="1571301"/>
          </a:xfrm>
          <a:prstGeom prst="rect">
            <a:avLst/>
          </a:prstGeom>
        </p:spPr>
      </p:pic>
      <p:pic>
        <p:nvPicPr>
          <p:cNvPr id="12" name="Imagen 11" descr="Logotipo, nombre de la empresa&#10;&#10;El contenido generado por IA puede ser incorrecto.">
            <a:extLst>
              <a:ext uri="{FF2B5EF4-FFF2-40B4-BE49-F238E27FC236}">
                <a16:creationId xmlns:a16="http://schemas.microsoft.com/office/drawing/2014/main" id="{9655165C-1C67-B322-0C83-4F4FDB37AA5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2876" y="1454632"/>
            <a:ext cx="4062081" cy="290119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342" y="1257133"/>
            <a:ext cx="10236200" cy="76581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</TotalTime>
  <Words>498</Words>
  <Application>Microsoft Office PowerPoint</Application>
  <PresentationFormat>Personalizado</PresentationFormat>
  <Paragraphs>99</Paragraphs>
  <Slides>14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4" baseType="lpstr">
      <vt:lpstr>Calibri</vt:lpstr>
      <vt:lpstr>Wingdings</vt:lpstr>
      <vt:lpstr>Roboto</vt:lpstr>
      <vt:lpstr>Open Sauce Bold</vt:lpstr>
      <vt:lpstr>Roboto Bold</vt:lpstr>
      <vt:lpstr>Aptos</vt:lpstr>
      <vt:lpstr>Arial</vt:lpstr>
      <vt:lpstr>Oswald Bold</vt:lpstr>
      <vt:lpstr>Oswald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informe financiero de la empresa moderno minimalista negro y amarillo</dc:title>
  <dc:creator>Lorena Burgos Oyarzun</dc:creator>
  <cp:lastModifiedBy>Lorena Burgos Oyarzun</cp:lastModifiedBy>
  <cp:revision>25</cp:revision>
  <dcterms:created xsi:type="dcterms:W3CDTF">2006-08-16T00:00:00Z</dcterms:created>
  <dcterms:modified xsi:type="dcterms:W3CDTF">2025-08-27T13:42:42Z</dcterms:modified>
  <dc:identifier>DAGvNuSZFls</dc:identifier>
</cp:coreProperties>
</file>