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4" r:id="rId3"/>
  </p:sldMasterIdLst>
  <p:notesMasterIdLst>
    <p:notesMasterId r:id="rId11"/>
  </p:notesMasterIdLst>
  <p:sldIdLst>
    <p:sldId id="809" r:id="rId4"/>
    <p:sldId id="258" r:id="rId5"/>
    <p:sldId id="719" r:id="rId6"/>
    <p:sldId id="720" r:id="rId7"/>
    <p:sldId id="348" r:id="rId8"/>
    <p:sldId id="810" r:id="rId9"/>
    <p:sldId id="814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903"/>
  </p:normalViewPr>
  <p:slideViewPr>
    <p:cSldViewPr snapToGrid="0" snapToObjects="1">
      <p:cViewPr varScale="1">
        <p:scale>
          <a:sx n="114" d="100"/>
          <a:sy n="114" d="100"/>
        </p:scale>
        <p:origin x="47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2EDC7-122A-954C-AACF-E32DB075518E}" type="datetimeFigureOut">
              <a:rPr lang="es-CL" smtClean="0"/>
              <a:t>28-08-25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66710D-B768-5249-8420-2B204F3D2EE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2577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Google Shape;107;p6:notes">
            <a:extLst>
              <a:ext uri="{FF2B5EF4-FFF2-40B4-BE49-F238E27FC236}">
                <a16:creationId xmlns:a16="http://schemas.microsoft.com/office/drawing/2014/main" id="{0DACF6FE-4711-4D4D-8658-ACEAE6281732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numCol="1">
            <a:prstTxWarp prst="textNoShape">
              <a:avLst/>
            </a:prstTxWarp>
          </a:bodyPr>
          <a:lstStyle/>
          <a:p>
            <a:pPr>
              <a:buClr>
                <a:srgbClr val="000000"/>
              </a:buClr>
              <a:buSzPts val="1200"/>
              <a:buFont typeface="Calibri" panose="020F0502020204030204" pitchFamily="34" charset="0"/>
              <a:buNone/>
            </a:pPr>
            <a:endParaRPr altLang="es-CL"/>
          </a:p>
        </p:txBody>
      </p:sp>
      <p:sp>
        <p:nvSpPr>
          <p:cNvPr id="207874" name="Google Shape;108;p6:notes">
            <a:extLst>
              <a:ext uri="{FF2B5EF4-FFF2-40B4-BE49-F238E27FC236}">
                <a16:creationId xmlns:a16="http://schemas.microsoft.com/office/drawing/2014/main" id="{F182C4F9-91E3-1149-B183-BBD57F26B66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3640871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1" name="Google Shape;116;p7:notes">
            <a:extLst>
              <a:ext uri="{FF2B5EF4-FFF2-40B4-BE49-F238E27FC236}">
                <a16:creationId xmlns:a16="http://schemas.microsoft.com/office/drawing/2014/main" id="{9356FBEF-7409-4044-BDC8-C95FC1345CD2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219200" y="3300413"/>
            <a:ext cx="9753600" cy="27003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 numCol="1">
            <a:prstTxWarp prst="textNoShape">
              <a:avLst/>
            </a:prstTxWarp>
          </a:bodyPr>
          <a:lstStyle/>
          <a:p>
            <a:r>
              <a:rPr lang="es-MX" altLang="es-CL"/>
              <a:t>Varios estudios y diagnósticos han detectado que.. </a:t>
            </a:r>
            <a:endParaRPr altLang="es-CL"/>
          </a:p>
        </p:txBody>
      </p:sp>
      <p:sp>
        <p:nvSpPr>
          <p:cNvPr id="209922" name="Google Shape;117;p7:notes">
            <a:extLst>
              <a:ext uri="{FF2B5EF4-FFF2-40B4-BE49-F238E27FC236}">
                <a16:creationId xmlns:a16="http://schemas.microsoft.com/office/drawing/2014/main" id="{CF0118E6-FF1D-B046-A1B6-1D578C6868C1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861095426 h 120000"/>
              <a:gd name="T6" fmla="*/ 0 w 120000"/>
              <a:gd name="T7" fmla="*/ 86109542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</p:spPr>
      </p:sp>
    </p:spTree>
    <p:extLst>
      <p:ext uri="{BB962C8B-B14F-4D97-AF65-F5344CB8AC3E}">
        <p14:creationId xmlns:p14="http://schemas.microsoft.com/office/powerpoint/2010/main" val="33496993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fdd0431ac2_0_7:notes"/>
          <p:cNvSpPr txBox="1">
            <a:spLocks noGrp="1"/>
          </p:cNvSpPr>
          <p:nvPr>
            <p:ph type="body" idx="1"/>
          </p:nvPr>
        </p:nvSpPr>
        <p:spPr>
          <a:xfrm>
            <a:off x="1219200" y="3300413"/>
            <a:ext cx="9753600" cy="27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s-MX"/>
              <a:t>Hay 3 que son habilitantes y que permiten los 3 siguientes. Habiltan el desarrollo de los demás. </a:t>
            </a:r>
            <a:endParaRPr/>
          </a:p>
        </p:txBody>
      </p:sp>
      <p:sp>
        <p:nvSpPr>
          <p:cNvPr id="147" name="Google Shape;147;gfdd0431ac2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60214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EDA70F-619C-7649-8725-0913B21122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75164F0-941D-F94C-8D12-1F543800E9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7543E7-A1BE-5F44-A828-86AE7C048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BA7CD-EC03-B542-9088-C8E2DDB95F5A}" type="datetimeFigureOut">
              <a:rPr lang="es-CL" smtClean="0"/>
              <a:t>28-08-25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AAD361C-9063-1B48-B6AD-44CB257F8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18BC437-7232-A24D-A0A7-13AD2F63D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2961F-9042-A54A-85BA-9195807ABB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88053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A31622-25F7-7749-BF6B-621C8FB89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377697F-962A-9941-B337-F8D8B4E4AA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322E63-DDFF-9D45-9393-B6727D0E5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BA7CD-EC03-B542-9088-C8E2DDB95F5A}" type="datetimeFigureOut">
              <a:rPr lang="es-CL" smtClean="0"/>
              <a:t>28-08-25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5F3E3C0-6170-A245-9939-0997CC4B0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5D13932-63E6-5640-91CA-1A78A9772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2961F-9042-A54A-85BA-9195807ABB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14116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B5667E-60C3-1D4E-A7C2-D2C91FD37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C202DC8-0708-2F4F-8DA7-3EC9F7901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5918BB6-35C6-2544-97F7-B47DC181F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BA7CD-EC03-B542-9088-C8E2DDB95F5A}" type="datetimeFigureOut">
              <a:rPr lang="es-CL" smtClean="0"/>
              <a:t>28-08-25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B3F9BAA-428C-AD4E-BF07-9C1C002DE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B1E27D-5BE5-1549-A69B-621B72B32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2961F-9042-A54A-85BA-9195807ABB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6296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C9D892-1317-C14F-A6A3-FD8527D83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0B1B8FB-6BAD-9645-9658-178255B8DB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E3EB987-48FE-AD42-862A-6024A09620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B8E0B5F-426B-FD4E-B728-24F1FF2FA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BA7CD-EC03-B542-9088-C8E2DDB95F5A}" type="datetimeFigureOut">
              <a:rPr lang="es-CL" smtClean="0"/>
              <a:t>28-08-25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A1039EC-FF7B-4D4D-90CC-D32151D29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FA2C99F-5436-1F44-A6AB-92D916B78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2961F-9042-A54A-85BA-9195807ABB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46413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164AF4-40FE-6848-85BA-13DBA330E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C24E743-98BB-D843-9E60-A1E426249E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935EE82-3DDB-6045-A873-C637C8AA91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4CC7C55-1C0F-8540-8B14-CEB20E4DDD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156F050-2CF7-7848-ABB8-A36E5B2960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29DDEF6-9EA8-F74C-BEFF-C8D3FFF8D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BA7CD-EC03-B542-9088-C8E2DDB95F5A}" type="datetimeFigureOut">
              <a:rPr lang="es-CL" smtClean="0"/>
              <a:t>28-08-25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95FC7B6-E06A-F548-B0CC-2BC6C3988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040A689-5C69-F749-BC66-8CE8E2CBB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2961F-9042-A54A-85BA-9195807ABB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7019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E0372C-7071-BF42-9D2A-02B880C1C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7B9B3D4-4207-7649-98C8-7100C653B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BA7CD-EC03-B542-9088-C8E2DDB95F5A}" type="datetimeFigureOut">
              <a:rPr lang="es-CL" smtClean="0"/>
              <a:t>28-08-25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37A6D5A-470E-294D-A919-60CC16BA0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A51FFBA-56A1-334A-A363-D22F6CD50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2961F-9042-A54A-85BA-9195807ABB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89154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6ED5218-410D-D840-A858-C40780F1D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BA7CD-EC03-B542-9088-C8E2DDB95F5A}" type="datetimeFigureOut">
              <a:rPr lang="es-CL" smtClean="0"/>
              <a:t>28-08-25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1177A3-643D-9A40-A649-82F097C20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8361FDB-C7BA-8246-B18A-F0BC6A4E0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2961F-9042-A54A-85BA-9195807ABB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18796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119D15-2373-574B-933F-786AEFC2E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28307D2-E241-864C-B21B-70E9FF614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B2E7935-6FC1-6A4E-AC61-9662DC84C6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B493F25-AC29-3A40-A299-DE18EDF32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BA7CD-EC03-B542-9088-C8E2DDB95F5A}" type="datetimeFigureOut">
              <a:rPr lang="es-CL" smtClean="0"/>
              <a:t>28-08-25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09A5EA0-96C8-4147-8094-6679557AF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61B7E0D-0D64-B34A-82C7-C37DD2F50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2961F-9042-A54A-85BA-9195807ABB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1842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8BA78C-E38B-8C40-A7CA-7F16F1A2C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3F27E83-F91A-1842-89F3-2218102500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4997F0B-35B5-6F48-8779-1A6149B677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09B13F-AD36-AE40-BEB1-AD85FDCF3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BA7CD-EC03-B542-9088-C8E2DDB95F5A}" type="datetimeFigureOut">
              <a:rPr lang="es-CL" smtClean="0"/>
              <a:t>28-08-25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E589C4A-F419-544E-AD02-E1EA9C53A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74DD3E0-778A-0149-9CC5-7F40B89A7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2961F-9042-A54A-85BA-9195807ABB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8568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C45D7A-A2EE-4847-8E47-B031D31EB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985D563-29EA-6B4B-9A59-0165B04DCD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95A8B0-E406-984A-AD89-91D688297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BA7CD-EC03-B542-9088-C8E2DDB95F5A}" type="datetimeFigureOut">
              <a:rPr lang="es-CL" smtClean="0"/>
              <a:t>28-08-25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29063E1-3E10-9C40-B603-B8601289C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4A0111-8241-A64F-A579-5C8BA6EA2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2961F-9042-A54A-85BA-9195807ABB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527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6752FA5-C0DE-1843-BB2B-7805E11842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3827707-BD80-DB41-AF37-CB78D89854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58F100-548E-9748-BBFC-18CEA99E4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BA7CD-EC03-B542-9088-C8E2DDB95F5A}" type="datetimeFigureOut">
              <a:rPr lang="es-CL" smtClean="0"/>
              <a:t>28-08-25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9C6832-ACFF-DE4D-95A0-D3CDAC3DA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F7208BA-610B-764A-8E7A-1394FD493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2961F-9042-A54A-85BA-9195807ABB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126506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Título y objetos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12;p19">
            <a:extLst>
              <a:ext uri="{FF2B5EF4-FFF2-40B4-BE49-F238E27FC236}">
                <a16:creationId xmlns:a16="http://schemas.microsoft.com/office/drawing/2014/main" id="{85C84CC1-2478-CE41-9FA6-5BFA83A1DCA6}"/>
              </a:ext>
            </a:extLst>
          </p:cNvPr>
          <p:cNvSpPr txBox="1">
            <a:spLocks noGrp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Google Shape;13;p19">
            <a:extLst>
              <a:ext uri="{FF2B5EF4-FFF2-40B4-BE49-F238E27FC236}">
                <a16:creationId xmlns:a16="http://schemas.microsoft.com/office/drawing/2014/main" id="{0DFC4140-1AEE-A443-97EE-E695A36AC142}"/>
              </a:ext>
            </a:extLst>
          </p:cNvPr>
          <p:cNvSpPr txBox="1">
            <a:spLocks noGrp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Google Shape;14;p19">
            <a:extLst>
              <a:ext uri="{FF2B5EF4-FFF2-40B4-BE49-F238E27FC236}">
                <a16:creationId xmlns:a16="http://schemas.microsoft.com/office/drawing/2014/main" id="{416A7C27-7458-6F43-8788-A7DD21FA7D11}"/>
              </a:ext>
            </a:extLst>
          </p:cNvPr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C77691-DD76-1E45-BB1E-9AD52F622AF5}" type="slidenum">
              <a:rPr lang="es-MX"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89474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Diapositiva de título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" name="Google Shape;12;p19">
            <a:extLst>
              <a:ext uri="{FF2B5EF4-FFF2-40B4-BE49-F238E27FC236}">
                <a16:creationId xmlns:a16="http://schemas.microsoft.com/office/drawing/2014/main" id="{A952B3DB-7746-6F43-ADCF-67D7BB06FCA6}"/>
              </a:ext>
            </a:extLst>
          </p:cNvPr>
          <p:cNvSpPr txBox="1">
            <a:spLocks noGrp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Google Shape;13;p19">
            <a:extLst>
              <a:ext uri="{FF2B5EF4-FFF2-40B4-BE49-F238E27FC236}">
                <a16:creationId xmlns:a16="http://schemas.microsoft.com/office/drawing/2014/main" id="{5161AD9E-5E12-9747-91AD-7F40FA1FA939}"/>
              </a:ext>
            </a:extLst>
          </p:cNvPr>
          <p:cNvSpPr txBox="1">
            <a:spLocks noGrp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Google Shape;14;p19">
            <a:extLst>
              <a:ext uri="{FF2B5EF4-FFF2-40B4-BE49-F238E27FC236}">
                <a16:creationId xmlns:a16="http://schemas.microsoft.com/office/drawing/2014/main" id="{69772C77-8863-A94F-9DE6-7B2CC3E687B4}"/>
              </a:ext>
            </a:extLst>
          </p:cNvPr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1C8132-50FD-EC44-9544-223E3B56CF8D}" type="slidenum">
              <a:rPr lang="es-MX"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105741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2"/>
          <p:cNvSpPr txBox="1">
            <a:spLocks noGrp="1"/>
          </p:cNvSpPr>
          <p:nvPr>
            <p:ph type="title"/>
          </p:nvPr>
        </p:nvSpPr>
        <p:spPr>
          <a:xfrm>
            <a:off x="3848125" y="65701"/>
            <a:ext cx="4495749" cy="623570"/>
          </a:xfrm>
          <a:prstGeom prst="rect">
            <a:avLst/>
          </a:prstGeom>
          <a:noFill/>
          <a:ln>
            <a:noFill/>
          </a:ln>
        </p:spPr>
        <p:txBody>
          <a:bodyPr spcFirstLastPara="1" lIns="0" tIns="0" rIns="0" bIns="0" anchor="t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3900" b="0" i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" name="Google Shape;29;p22">
            <a:extLst>
              <a:ext uri="{FF2B5EF4-FFF2-40B4-BE49-F238E27FC236}">
                <a16:creationId xmlns:a16="http://schemas.microsoft.com/office/drawing/2014/main" id="{64DF0B2B-9224-434A-B1DA-478411921887}"/>
              </a:ext>
            </a:extLst>
          </p:cNvPr>
          <p:cNvSpPr txBox="1">
            <a:spLocks noGrp="1"/>
          </p:cNvSpPr>
          <p:nvPr>
            <p:ph type="ftr" idx="10"/>
          </p:nvPr>
        </p:nvSpPr>
        <p:spPr>
          <a:xfrm>
            <a:off x="4144963" y="6378575"/>
            <a:ext cx="3902075" cy="342900"/>
          </a:xfrm>
        </p:spPr>
        <p:txBody>
          <a:bodyPr lIns="0" tIns="0" rIns="0" bIns="0" anchor="t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4" name="Google Shape;30;p22">
            <a:extLst>
              <a:ext uri="{FF2B5EF4-FFF2-40B4-BE49-F238E27FC236}">
                <a16:creationId xmlns:a16="http://schemas.microsoft.com/office/drawing/2014/main" id="{001D2AB9-D277-FC49-AA96-A412FCFD211A}"/>
              </a:ext>
            </a:extLst>
          </p:cNvPr>
          <p:cNvSpPr txBox="1">
            <a:spLocks noGrp="1"/>
          </p:cNvSpPr>
          <p:nvPr>
            <p:ph type="dt" idx="11"/>
          </p:nvPr>
        </p:nvSpPr>
        <p:spPr>
          <a:xfrm>
            <a:off x="609600" y="6378575"/>
            <a:ext cx="2803525" cy="342900"/>
          </a:xfrm>
        </p:spPr>
        <p:txBody>
          <a:bodyPr lIns="0" tIns="0" rIns="0" bIns="0" anchor="t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libri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5" name="Google Shape;31;p22">
            <a:extLst>
              <a:ext uri="{FF2B5EF4-FFF2-40B4-BE49-F238E27FC236}">
                <a16:creationId xmlns:a16="http://schemas.microsoft.com/office/drawing/2014/main" id="{154D8EA3-9808-A142-8A7E-58FA43EC3FF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778875" y="6378575"/>
            <a:ext cx="2803525" cy="342900"/>
          </a:xfrm>
        </p:spPr>
        <p:txBody>
          <a:bodyPr lIns="0" tIns="0" rIns="0" bIns="0" anchor="t">
            <a:sp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/>
            </a:pPr>
            <a:fld id="{8527A525-BCBF-734A-96AB-BD8D34D2EF74}" type="slidenum">
              <a:rPr lang="es-MX"/>
              <a:pPr>
                <a:defRPr/>
              </a:pPr>
              <a:t>‹Nº›</a:t>
            </a:fld>
            <a:endParaRPr sz="1800"/>
          </a:p>
        </p:txBody>
      </p:sp>
    </p:spTree>
    <p:extLst>
      <p:ext uri="{BB962C8B-B14F-4D97-AF65-F5344CB8AC3E}">
        <p14:creationId xmlns:p14="http://schemas.microsoft.com/office/powerpoint/2010/main" val="5870359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Encabezado de secció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" name="Google Shape;12;p19">
            <a:extLst>
              <a:ext uri="{FF2B5EF4-FFF2-40B4-BE49-F238E27FC236}">
                <a16:creationId xmlns:a16="http://schemas.microsoft.com/office/drawing/2014/main" id="{A525D543-9549-8340-82D0-4448A2A6CE4F}"/>
              </a:ext>
            </a:extLst>
          </p:cNvPr>
          <p:cNvSpPr txBox="1">
            <a:spLocks noGrp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Google Shape;13;p19">
            <a:extLst>
              <a:ext uri="{FF2B5EF4-FFF2-40B4-BE49-F238E27FC236}">
                <a16:creationId xmlns:a16="http://schemas.microsoft.com/office/drawing/2014/main" id="{938D4AF1-13B9-B44E-B58A-58E5765AC751}"/>
              </a:ext>
            </a:extLst>
          </p:cNvPr>
          <p:cNvSpPr txBox="1">
            <a:spLocks noGrp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Google Shape;14;p19">
            <a:extLst>
              <a:ext uri="{FF2B5EF4-FFF2-40B4-BE49-F238E27FC236}">
                <a16:creationId xmlns:a16="http://schemas.microsoft.com/office/drawing/2014/main" id="{66908B96-E12C-E941-B661-E79F72895058}"/>
              </a:ext>
            </a:extLst>
          </p:cNvPr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CD5B9C-7535-D949-99F7-629CE021D984}" type="slidenum">
              <a:rPr lang="es-MX"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780406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Dos objeto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2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2;p19">
            <a:extLst>
              <a:ext uri="{FF2B5EF4-FFF2-40B4-BE49-F238E27FC236}">
                <a16:creationId xmlns:a16="http://schemas.microsoft.com/office/drawing/2014/main" id="{CDD763F1-F14E-8D4A-A073-CA67929B9930}"/>
              </a:ext>
            </a:extLst>
          </p:cNvPr>
          <p:cNvSpPr txBox="1">
            <a:spLocks noGrp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Google Shape;13;p19">
            <a:extLst>
              <a:ext uri="{FF2B5EF4-FFF2-40B4-BE49-F238E27FC236}">
                <a16:creationId xmlns:a16="http://schemas.microsoft.com/office/drawing/2014/main" id="{DEACBF6C-20E2-FD40-B329-CF859F25EFB2}"/>
              </a:ext>
            </a:extLst>
          </p:cNvPr>
          <p:cNvSpPr txBox="1">
            <a:spLocks noGrp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Google Shape;14;p19">
            <a:extLst>
              <a:ext uri="{FF2B5EF4-FFF2-40B4-BE49-F238E27FC236}">
                <a16:creationId xmlns:a16="http://schemas.microsoft.com/office/drawing/2014/main" id="{EB2E9635-ECDB-0049-99F9-B8B9FF8BE887}"/>
              </a:ext>
            </a:extLst>
          </p:cNvPr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0D607-CAD2-934C-93BE-49E1089E4F42}" type="slidenum">
              <a:rPr lang="es-MX"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755166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Comparació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2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2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2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2;p19">
            <a:extLst>
              <a:ext uri="{FF2B5EF4-FFF2-40B4-BE49-F238E27FC236}">
                <a16:creationId xmlns:a16="http://schemas.microsoft.com/office/drawing/2014/main" id="{497D0B18-08D1-F04E-9940-D5D7E6BE8CD2}"/>
              </a:ext>
            </a:extLst>
          </p:cNvPr>
          <p:cNvSpPr txBox="1">
            <a:spLocks noGrp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Google Shape;13;p19">
            <a:extLst>
              <a:ext uri="{FF2B5EF4-FFF2-40B4-BE49-F238E27FC236}">
                <a16:creationId xmlns:a16="http://schemas.microsoft.com/office/drawing/2014/main" id="{D24063E5-EDC0-224D-BA49-ABE678CE5C2B}"/>
              </a:ext>
            </a:extLst>
          </p:cNvPr>
          <p:cNvSpPr txBox="1">
            <a:spLocks noGrp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Google Shape;14;p19">
            <a:extLst>
              <a:ext uri="{FF2B5EF4-FFF2-40B4-BE49-F238E27FC236}">
                <a16:creationId xmlns:a16="http://schemas.microsoft.com/office/drawing/2014/main" id="{D69675F7-E9C2-3F41-82F3-9A8509BC5C36}"/>
              </a:ext>
            </a:extLst>
          </p:cNvPr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3D383-04F6-8742-BADB-E509B1531F75}" type="slidenum">
              <a:rPr lang="es-MX"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62383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Solo el título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" name="Google Shape;12;p19">
            <a:extLst>
              <a:ext uri="{FF2B5EF4-FFF2-40B4-BE49-F238E27FC236}">
                <a16:creationId xmlns:a16="http://schemas.microsoft.com/office/drawing/2014/main" id="{F75C5D0D-D147-794E-9EFE-5314036840AA}"/>
              </a:ext>
            </a:extLst>
          </p:cNvPr>
          <p:cNvSpPr txBox="1">
            <a:spLocks noGrp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Google Shape;13;p19">
            <a:extLst>
              <a:ext uri="{FF2B5EF4-FFF2-40B4-BE49-F238E27FC236}">
                <a16:creationId xmlns:a16="http://schemas.microsoft.com/office/drawing/2014/main" id="{1227D172-625E-B04E-9A03-47848AB5D38F}"/>
              </a:ext>
            </a:extLst>
          </p:cNvPr>
          <p:cNvSpPr txBox="1">
            <a:spLocks noGrp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Google Shape;14;p19">
            <a:extLst>
              <a:ext uri="{FF2B5EF4-FFF2-40B4-BE49-F238E27FC236}">
                <a16:creationId xmlns:a16="http://schemas.microsoft.com/office/drawing/2014/main" id="{1E4F4FD7-CC99-FC4D-8BB3-ADA08A7310BF}"/>
              </a:ext>
            </a:extLst>
          </p:cNvPr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A6B0C-24B6-1B4B-A849-079F4C1B8829}" type="slidenum">
              <a:rPr lang="es-MX"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947794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En blanco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;p19">
            <a:extLst>
              <a:ext uri="{FF2B5EF4-FFF2-40B4-BE49-F238E27FC236}">
                <a16:creationId xmlns:a16="http://schemas.microsoft.com/office/drawing/2014/main" id="{33690478-831C-0546-B00D-584359B28E7C}"/>
              </a:ext>
            </a:extLst>
          </p:cNvPr>
          <p:cNvSpPr txBox="1">
            <a:spLocks noGrp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" name="Google Shape;13;p19">
            <a:extLst>
              <a:ext uri="{FF2B5EF4-FFF2-40B4-BE49-F238E27FC236}">
                <a16:creationId xmlns:a16="http://schemas.microsoft.com/office/drawing/2014/main" id="{7E97203B-D514-B741-B954-10E10833135A}"/>
              </a:ext>
            </a:extLst>
          </p:cNvPr>
          <p:cNvSpPr txBox="1">
            <a:spLocks noGrp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Google Shape;14;p19">
            <a:extLst>
              <a:ext uri="{FF2B5EF4-FFF2-40B4-BE49-F238E27FC236}">
                <a16:creationId xmlns:a16="http://schemas.microsoft.com/office/drawing/2014/main" id="{AD856A49-D2CF-2247-819A-FF4C9F802972}"/>
              </a:ext>
            </a:extLst>
          </p:cNvPr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E9AF4-1407-BF4D-AE13-97B5096A1124}" type="slidenum">
              <a:rPr lang="es-MX"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7382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Contenido con título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6" name="Google Shape;66;p2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" name="Google Shape;12;p19">
            <a:extLst>
              <a:ext uri="{FF2B5EF4-FFF2-40B4-BE49-F238E27FC236}">
                <a16:creationId xmlns:a16="http://schemas.microsoft.com/office/drawing/2014/main" id="{B2722FCB-80E1-1E40-89CD-6B89C9E23195}"/>
              </a:ext>
            </a:extLst>
          </p:cNvPr>
          <p:cNvSpPr txBox="1">
            <a:spLocks noGrp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Google Shape;13;p19">
            <a:extLst>
              <a:ext uri="{FF2B5EF4-FFF2-40B4-BE49-F238E27FC236}">
                <a16:creationId xmlns:a16="http://schemas.microsoft.com/office/drawing/2014/main" id="{CAE84F78-94C5-F54B-A204-6B8E906733F0}"/>
              </a:ext>
            </a:extLst>
          </p:cNvPr>
          <p:cNvSpPr txBox="1">
            <a:spLocks noGrp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Google Shape;14;p19">
            <a:extLst>
              <a:ext uri="{FF2B5EF4-FFF2-40B4-BE49-F238E27FC236}">
                <a16:creationId xmlns:a16="http://schemas.microsoft.com/office/drawing/2014/main" id="{29A2217B-3A95-F843-AB5B-262272653355}"/>
              </a:ext>
            </a:extLst>
          </p:cNvPr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1302C-F271-CC45-AE8D-77AE3A97BBF6}" type="slidenum">
              <a:rPr lang="es-MX"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12370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Imagen con título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3" name="Google Shape;73;p2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" name="Google Shape;12;p19">
            <a:extLst>
              <a:ext uri="{FF2B5EF4-FFF2-40B4-BE49-F238E27FC236}">
                <a16:creationId xmlns:a16="http://schemas.microsoft.com/office/drawing/2014/main" id="{561CDA96-A5CD-444F-917F-B91AC664C3C3}"/>
              </a:ext>
            </a:extLst>
          </p:cNvPr>
          <p:cNvSpPr txBox="1">
            <a:spLocks noGrp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Google Shape;13;p19">
            <a:extLst>
              <a:ext uri="{FF2B5EF4-FFF2-40B4-BE49-F238E27FC236}">
                <a16:creationId xmlns:a16="http://schemas.microsoft.com/office/drawing/2014/main" id="{2F18CAAA-DEA7-0249-9FA1-C00E2B0F70EF}"/>
              </a:ext>
            </a:extLst>
          </p:cNvPr>
          <p:cNvSpPr txBox="1">
            <a:spLocks noGrp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Google Shape;14;p19">
            <a:extLst>
              <a:ext uri="{FF2B5EF4-FFF2-40B4-BE49-F238E27FC236}">
                <a16:creationId xmlns:a16="http://schemas.microsoft.com/office/drawing/2014/main" id="{7307D620-340C-C845-9266-34BBD9356B2A}"/>
              </a:ext>
            </a:extLst>
          </p:cNvPr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53538D-A65C-934C-8D79-A6A1558424A6}" type="slidenum">
              <a:rPr lang="es-MX"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607560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Título y texto vertical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12;p19">
            <a:extLst>
              <a:ext uri="{FF2B5EF4-FFF2-40B4-BE49-F238E27FC236}">
                <a16:creationId xmlns:a16="http://schemas.microsoft.com/office/drawing/2014/main" id="{5A740990-6B71-3C4F-8963-55086B159A7D}"/>
              </a:ext>
            </a:extLst>
          </p:cNvPr>
          <p:cNvSpPr txBox="1">
            <a:spLocks noGrp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Google Shape;13;p19">
            <a:extLst>
              <a:ext uri="{FF2B5EF4-FFF2-40B4-BE49-F238E27FC236}">
                <a16:creationId xmlns:a16="http://schemas.microsoft.com/office/drawing/2014/main" id="{F29C1843-C7AA-4949-9489-BA112BD4C915}"/>
              </a:ext>
            </a:extLst>
          </p:cNvPr>
          <p:cNvSpPr txBox="1">
            <a:spLocks noGrp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Google Shape;14;p19">
            <a:extLst>
              <a:ext uri="{FF2B5EF4-FFF2-40B4-BE49-F238E27FC236}">
                <a16:creationId xmlns:a16="http://schemas.microsoft.com/office/drawing/2014/main" id="{C4C1FDD8-C5DB-F147-99BF-1AEBF4876DC3}"/>
              </a:ext>
            </a:extLst>
          </p:cNvPr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23FB2-F662-1144-BC49-8E29BF0FED7D}" type="slidenum">
              <a:rPr lang="es-MX"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082801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Título vertical y texto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1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1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" name="Google Shape;12;p19">
            <a:extLst>
              <a:ext uri="{FF2B5EF4-FFF2-40B4-BE49-F238E27FC236}">
                <a16:creationId xmlns:a16="http://schemas.microsoft.com/office/drawing/2014/main" id="{C66C5AE9-2998-1747-97E4-E4E93BA7371A}"/>
              </a:ext>
            </a:extLst>
          </p:cNvPr>
          <p:cNvSpPr txBox="1">
            <a:spLocks noGrp="1"/>
          </p:cNvSpPr>
          <p:nvPr>
            <p:ph type="dt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Google Shape;13;p19">
            <a:extLst>
              <a:ext uri="{FF2B5EF4-FFF2-40B4-BE49-F238E27FC236}">
                <a16:creationId xmlns:a16="http://schemas.microsoft.com/office/drawing/2014/main" id="{9AC32757-4DF8-6A4B-AAAB-68B422A8F06B}"/>
              </a:ext>
            </a:extLst>
          </p:cNvPr>
          <p:cNvSpPr txBox="1">
            <a:spLocks noGrp="1"/>
          </p:cNvSpPr>
          <p:nvPr>
            <p:ph type="ft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Google Shape;14;p19">
            <a:extLst>
              <a:ext uri="{FF2B5EF4-FFF2-40B4-BE49-F238E27FC236}">
                <a16:creationId xmlns:a16="http://schemas.microsoft.com/office/drawing/2014/main" id="{BE724159-90F0-894B-94BB-08E443506A0E}"/>
              </a:ext>
            </a:extLst>
          </p:cNvPr>
          <p:cNvSpPr txBox="1">
            <a:spLocks noGrp="1"/>
          </p:cNvSpPr>
          <p:nvPr>
            <p:ph type="sldNum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9719AE-061E-064E-B917-93B0E159C3C4}" type="slidenum">
              <a:rPr lang="es-MX"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379175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tIns="91425" bIns="91425" anchor="t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tIns="91425" bIns="91425">
            <a:normAutofit/>
          </a:bodyPr>
          <a:lstStyle>
            <a:lvl1pPr marL="609585" lvl="0" indent="-457189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1219170" lvl="1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marL="1828754" lvl="2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marL="2438339" lvl="3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marL="3047924" lvl="4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marL="3657509" lvl="5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marL="4267093" lvl="6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marL="4876678" lvl="7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marL="5486263" lvl="8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" name="Google Shape;26;p55">
            <a:extLst>
              <a:ext uri="{FF2B5EF4-FFF2-40B4-BE49-F238E27FC236}">
                <a16:creationId xmlns:a16="http://schemas.microsoft.com/office/drawing/2014/main" id="{BACF5BF7-935F-1D42-B48C-762704E85389}"/>
              </a:ext>
            </a:extLst>
          </p:cNvPr>
          <p:cNvSpPr txBox="1">
            <a:spLocks noGrp="1"/>
          </p:cNvSpPr>
          <p:nvPr>
            <p:ph type="sldNum" idx="10"/>
          </p:nvPr>
        </p:nvSpPr>
        <p:spPr>
          <a:xfrm>
            <a:off x="11296650" y="6218238"/>
            <a:ext cx="731838" cy="523875"/>
          </a:xfrm>
        </p:spPr>
        <p:txBody>
          <a:bodyPr tIns="91425" bIns="91425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defRPr/>
            </a:pPr>
            <a:fld id="{1995DC8E-A055-D442-B8D9-4DFEE9F7185F}" type="slidenum">
              <a:rPr lang="es-419"/>
              <a:pPr>
                <a:defRPr/>
              </a:pPr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41344790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Título y objetos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990089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Encabezado de secció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324279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Dos objeto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2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08927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Comparació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2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2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2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779352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Solo el título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841540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Contenido con título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6" name="Google Shape;66;p2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7" name="Google Shape;67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129163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Imagen con título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3" name="Google Shape;73;p2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4" name="Google Shape;74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134708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Título y texto vertical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0" name="Google Shape;80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446069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Título vertical y texto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1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1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9799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6170444-D616-0243-A966-3CF1BDCD0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19026A9-B254-604C-ADD5-158BC89DBF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38DCB8-694B-934B-8698-2A087EFAD6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BA7CD-EC03-B542-9088-C8E2DDB95F5A}" type="datetimeFigureOut">
              <a:rPr lang="es-CL" smtClean="0"/>
              <a:t>28-08-25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11CF41-CC95-AB47-B14C-A29A0A0AA0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B4FBCE-A327-EE46-90BA-7A9C215670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2961F-9042-A54A-85BA-9195807ABB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74513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Google Shape;10;p19">
            <a:extLst>
              <a:ext uri="{FF2B5EF4-FFF2-40B4-BE49-F238E27FC236}">
                <a16:creationId xmlns:a16="http://schemas.microsoft.com/office/drawing/2014/main" id="{B3B2E43F-EAFA-EB4C-9EEF-012CE9C471D2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s-CL" altLang="es-CL">
              <a:sym typeface="Arial" panose="020B0604020202020204" pitchFamily="34" charset="0"/>
            </a:endParaRPr>
          </a:p>
        </p:txBody>
      </p:sp>
      <p:sp>
        <p:nvSpPr>
          <p:cNvPr id="39939" name="Google Shape;11;p19">
            <a:extLst>
              <a:ext uri="{FF2B5EF4-FFF2-40B4-BE49-F238E27FC236}">
                <a16:creationId xmlns:a16="http://schemas.microsoft.com/office/drawing/2014/main" id="{76C20162-C066-8A47-A0C8-4E576A4DE922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CL" altLang="es-CL">
              <a:sym typeface="Arial" panose="020B0604020202020204" pitchFamily="34" charset="0"/>
            </a:endParaRPr>
          </a:p>
        </p:txBody>
      </p:sp>
      <p:sp>
        <p:nvSpPr>
          <p:cNvPr id="12" name="Google Shape;12;p19">
            <a:extLst>
              <a:ext uri="{FF2B5EF4-FFF2-40B4-BE49-F238E27FC236}">
                <a16:creationId xmlns:a16="http://schemas.microsoft.com/office/drawing/2014/main" id="{B96E4925-C6A8-CF4A-AA63-558A87F2F0B1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3" name="Google Shape;13;p19">
            <a:extLst>
              <a:ext uri="{FF2B5EF4-FFF2-40B4-BE49-F238E27FC236}">
                <a16:creationId xmlns:a16="http://schemas.microsoft.com/office/drawing/2014/main" id="{E703E62F-9AA1-E043-9504-40B9557FFDB2}"/>
              </a:ext>
            </a:extLst>
          </p:cNvPr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14" name="Google Shape;14;p19">
            <a:extLst>
              <a:ext uri="{FF2B5EF4-FFF2-40B4-BE49-F238E27FC236}">
                <a16:creationId xmlns:a16="http://schemas.microsoft.com/office/drawing/2014/main" id="{F97BFBF5-A041-B94F-9D43-1E06CD9FD17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defRPr/>
            </a:pPr>
            <a:fld id="{6DD2E016-5F7E-8E4D-8AE4-05435B2FC390}" type="slidenum">
              <a:rPr lang="es-MX"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5088217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7191404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>
            <a:extLst>
              <a:ext uri="{FF2B5EF4-FFF2-40B4-BE49-F238E27FC236}">
                <a16:creationId xmlns:a16="http://schemas.microsoft.com/office/drawing/2014/main" id="{0F9D224F-677F-6646-BA2F-AF1765EDCF0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981"/>
            <a:ext cx="12192000" cy="7992993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DA58A068-3B5E-DA49-88E0-DA11E218318F}"/>
              </a:ext>
            </a:extLst>
          </p:cNvPr>
          <p:cNvSpPr/>
          <p:nvPr/>
        </p:nvSpPr>
        <p:spPr>
          <a:xfrm>
            <a:off x="4670130" y="5887876"/>
            <a:ext cx="30776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Futrono</a:t>
            </a: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, 28 de agosto de 2025</a:t>
            </a:r>
          </a:p>
        </p:txBody>
      </p:sp>
      <p:sp>
        <p:nvSpPr>
          <p:cNvPr id="16" name="TextBox 10">
            <a:extLst>
              <a:ext uri="{FF2B5EF4-FFF2-40B4-BE49-F238E27FC236}">
                <a16:creationId xmlns:a16="http://schemas.microsoft.com/office/drawing/2014/main" id="{57240ADF-901A-6E40-821E-F21EE7D67EFC}"/>
              </a:ext>
            </a:extLst>
          </p:cNvPr>
          <p:cNvSpPr txBox="1"/>
          <p:nvPr/>
        </p:nvSpPr>
        <p:spPr>
          <a:xfrm>
            <a:off x="225882" y="4432103"/>
            <a:ext cx="11966118" cy="1077218"/>
          </a:xfrm>
          <a:prstGeom prst="rect">
            <a:avLst/>
          </a:prstGeom>
          <a:solidFill>
            <a:srgbClr val="374119">
              <a:alpha val="70196"/>
            </a:srgbClr>
          </a:solidFill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s-ES_tradnl" sz="3200" b="1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Estrategia de Comunidades Portal de las </a:t>
            </a:r>
          </a:p>
          <a:p>
            <a:pPr lvl="0" algn="ctr">
              <a:defRPr/>
            </a:pPr>
            <a:r>
              <a:rPr lang="es-ES_tradnl" sz="3200" b="1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Áreas Protegidas de la Patagonia chilena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FF207CDF-3E6D-3B40-B913-90782FBFA66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5184" y="141720"/>
            <a:ext cx="4958905" cy="1847042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F56CBC7-018C-D648-89FE-A6F331D248CF}"/>
              </a:ext>
            </a:extLst>
          </p:cNvPr>
          <p:cNvSpPr txBox="1"/>
          <p:nvPr/>
        </p:nvSpPr>
        <p:spPr>
          <a:xfrm>
            <a:off x="7115853" y="6439281"/>
            <a:ext cx="49748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Parque Nacional Kawésqar, Región de Magallanes</a:t>
            </a:r>
          </a:p>
        </p:txBody>
      </p:sp>
      <p:cxnSp>
        <p:nvCxnSpPr>
          <p:cNvPr id="19" name="Straight Connector 13">
            <a:extLst>
              <a:ext uri="{FF2B5EF4-FFF2-40B4-BE49-F238E27FC236}">
                <a16:creationId xmlns:a16="http://schemas.microsoft.com/office/drawing/2014/main" id="{CE3D2C2D-8D2A-4446-A64C-7614A29D8DE7}"/>
              </a:ext>
            </a:extLst>
          </p:cNvPr>
          <p:cNvCxnSpPr>
            <a:cxnSpLocks/>
          </p:cNvCxnSpPr>
          <p:nvPr/>
        </p:nvCxnSpPr>
        <p:spPr>
          <a:xfrm>
            <a:off x="4072021" y="5704996"/>
            <a:ext cx="439128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E1E51522-45AC-914C-8D39-DC88764B4437}"/>
              </a:ext>
            </a:extLst>
          </p:cNvPr>
          <p:cNvSpPr txBox="1"/>
          <p:nvPr/>
        </p:nvSpPr>
        <p:spPr>
          <a:xfrm>
            <a:off x="13880592" y="79552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6171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Google Shape;110;p6">
            <a:extLst>
              <a:ext uri="{FF2B5EF4-FFF2-40B4-BE49-F238E27FC236}">
                <a16:creationId xmlns:a16="http://schemas.microsoft.com/office/drawing/2014/main" id="{2F0F4807-0F4C-CC48-9AEB-76CA611BE7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6275" y="606425"/>
            <a:ext cx="6100763" cy="564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400" tIns="25400" rIns="25400" bIns="254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2400" b="0" i="0" u="none" strike="noStrike" kern="1200" cap="none" spc="0" normalizeH="0" baseline="0" noProof="0">
                <a:ln>
                  <a:noFill/>
                </a:ln>
                <a:solidFill>
                  <a:srgbClr val="30581F"/>
                </a:solidFill>
                <a:effectLst/>
                <a:uLnTx/>
                <a:uFillTx/>
                <a:latin typeface="Ubuntu" pitchFamily="34" charset="0"/>
                <a:ea typeface="Ubuntu" pitchFamily="34" charset="0"/>
                <a:cs typeface="Ubuntu" pitchFamily="34" charset="0"/>
                <a:sym typeface="Ubuntu" pitchFamily="34" charset="0"/>
              </a:rPr>
              <a:t>Comunidad Portal se refiere a aquellas localidades cercanas física o culturalmente a un </a:t>
            </a:r>
            <a:r>
              <a:rPr kumimoji="0" lang="es-MX" altLang="es-CL" sz="2400" b="1" i="0" u="none" strike="noStrike" kern="1200" cap="none" spc="0" normalizeH="0" baseline="0" noProof="0">
                <a:ln>
                  <a:noFill/>
                </a:ln>
                <a:solidFill>
                  <a:srgbClr val="30581F"/>
                </a:solidFill>
                <a:effectLst/>
                <a:uLnTx/>
                <a:uFillTx/>
                <a:latin typeface="Ubuntu" pitchFamily="34" charset="0"/>
                <a:ea typeface="Ubuntu" pitchFamily="34" charset="0"/>
                <a:cs typeface="Ubuntu" pitchFamily="34" charset="0"/>
                <a:sym typeface="Ubuntu" pitchFamily="34" charset="0"/>
              </a:rPr>
              <a:t>área protegida </a:t>
            </a:r>
            <a:endParaRPr kumimoji="0" lang="es-CL" altLang="es-CL" sz="1400" b="1" i="0" u="none" strike="noStrike" kern="1200" cap="none" spc="0" normalizeH="0" baseline="0" noProof="0">
              <a:ln>
                <a:noFill/>
              </a:ln>
              <a:solidFill>
                <a:srgbClr val="30581F"/>
              </a:solidFill>
              <a:effectLst/>
              <a:uLnTx/>
              <a:uFillTx/>
              <a:latin typeface="Ubuntu" pitchFamily="34" charset="0"/>
              <a:ea typeface="Ubuntu" pitchFamily="34" charset="0"/>
              <a:cs typeface="Ubuntu" pitchFamily="34" charset="0"/>
              <a:sym typeface="Ubuntu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altLang="es-CL" sz="2800" b="0" i="0" u="none" strike="noStrike" kern="1200" cap="none" spc="0" normalizeH="0" baseline="0" noProof="0">
              <a:ln>
                <a:noFill/>
              </a:ln>
              <a:solidFill>
                <a:srgbClr val="30581F"/>
              </a:solidFill>
              <a:effectLst/>
              <a:uLnTx/>
              <a:uFillTx/>
              <a:latin typeface="Ubuntu" pitchFamily="34" charset="0"/>
              <a:ea typeface="Ubuntu" pitchFamily="34" charset="0"/>
              <a:cs typeface="Ubuntu" pitchFamily="34" charset="0"/>
              <a:sym typeface="Ubuntu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altLang="es-CL" sz="2800" b="0" i="0" u="none" strike="noStrike" kern="1200" cap="none" spc="0" normalizeH="0" baseline="0" noProof="0">
              <a:ln>
                <a:noFill/>
              </a:ln>
              <a:solidFill>
                <a:srgbClr val="30581F"/>
              </a:solidFill>
              <a:effectLst/>
              <a:uLnTx/>
              <a:uFillTx/>
              <a:latin typeface="Ubuntu" pitchFamily="34" charset="0"/>
              <a:ea typeface="Ubuntu" pitchFamily="34" charset="0"/>
              <a:cs typeface="Ubuntu" pitchFamily="34" charset="0"/>
              <a:sym typeface="Ubuntu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2400" b="0" i="0" u="none" strike="noStrike" kern="1200" cap="none" spc="0" normalizeH="0" baseline="0" noProof="0">
                <a:ln>
                  <a:noFill/>
                </a:ln>
                <a:solidFill>
                  <a:srgbClr val="30581F"/>
                </a:solidFill>
                <a:effectLst/>
                <a:uLnTx/>
                <a:uFillTx/>
                <a:latin typeface="Ubuntu" pitchFamily="34" charset="0"/>
                <a:ea typeface="Ubuntu" pitchFamily="34" charset="0"/>
                <a:cs typeface="Ubuntu" pitchFamily="34" charset="0"/>
                <a:sym typeface="Ubuntu" pitchFamily="34" charset="0"/>
              </a:rPr>
              <a:t>Lleva implícita la relación de </a:t>
            </a:r>
            <a:r>
              <a:rPr kumimoji="0" lang="es-MX" altLang="es-CL" sz="2400" b="1" i="0" u="none" strike="noStrike" kern="1200" cap="none" spc="0" normalizeH="0" baseline="0" noProof="0">
                <a:ln>
                  <a:noFill/>
                </a:ln>
                <a:solidFill>
                  <a:srgbClr val="30581F"/>
                </a:solidFill>
                <a:effectLst/>
                <a:uLnTx/>
                <a:uFillTx/>
                <a:latin typeface="Ubuntu" pitchFamily="34" charset="0"/>
                <a:ea typeface="Ubuntu" pitchFamily="34" charset="0"/>
                <a:cs typeface="Ubuntu" pitchFamily="34" charset="0"/>
                <a:sym typeface="Ubuntu" pitchFamily="34" charset="0"/>
              </a:rPr>
              <a:t>beneficio mutuo</a:t>
            </a:r>
            <a:r>
              <a:rPr kumimoji="0" lang="es-MX" altLang="es-CL" sz="2400" b="0" i="0" u="none" strike="noStrike" kern="1200" cap="none" spc="0" normalizeH="0" baseline="0" noProof="0">
                <a:ln>
                  <a:noFill/>
                </a:ln>
                <a:solidFill>
                  <a:srgbClr val="30581F"/>
                </a:solidFill>
                <a:effectLst/>
                <a:uLnTx/>
                <a:uFillTx/>
                <a:latin typeface="Ubuntu" pitchFamily="34" charset="0"/>
                <a:ea typeface="Ubuntu" pitchFamily="34" charset="0"/>
                <a:cs typeface="Ubuntu" pitchFamily="34" charset="0"/>
                <a:sym typeface="Ubuntu" pitchFamily="34" charset="0"/>
              </a:rPr>
              <a:t> </a:t>
            </a:r>
            <a:endParaRPr kumimoji="0" lang="es-CL" altLang="es-CL" sz="1400" b="0" i="0" u="none" strike="noStrike" kern="1200" cap="none" spc="0" normalizeH="0" baseline="0" noProof="0">
              <a:ln>
                <a:noFill/>
              </a:ln>
              <a:solidFill>
                <a:srgbClr val="30581F"/>
              </a:solidFill>
              <a:effectLst/>
              <a:uLnTx/>
              <a:uFillTx/>
              <a:latin typeface="Ubuntu" pitchFamily="34" charset="0"/>
              <a:ea typeface="Ubuntu" pitchFamily="34" charset="0"/>
              <a:cs typeface="Ubuntu" pitchFamily="34" charset="0"/>
              <a:sym typeface="Ubuntu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2400" b="0" i="0" u="none" strike="noStrike" kern="1200" cap="none" spc="0" normalizeH="0" baseline="0" noProof="0">
                <a:ln>
                  <a:noFill/>
                </a:ln>
                <a:solidFill>
                  <a:srgbClr val="30581F"/>
                </a:solidFill>
                <a:effectLst/>
                <a:uLnTx/>
                <a:uFillTx/>
                <a:latin typeface="Ubuntu" pitchFamily="34" charset="0"/>
                <a:ea typeface="Ubuntu" pitchFamily="34" charset="0"/>
                <a:cs typeface="Ubuntu" pitchFamily="34" charset="0"/>
                <a:sym typeface="Ubuntu" pitchFamily="34" charset="0"/>
              </a:rPr>
              <a:t>entre una comunidad y una área protegida cercana</a:t>
            </a:r>
            <a:endParaRPr kumimoji="0" lang="es-CL" altLang="es-CL" sz="1400" b="0" i="0" u="none" strike="noStrike" kern="1200" cap="none" spc="0" normalizeH="0" baseline="0" noProof="0">
              <a:ln>
                <a:noFill/>
              </a:ln>
              <a:solidFill>
                <a:srgbClr val="30581F"/>
              </a:solidFill>
              <a:effectLst/>
              <a:uLnTx/>
              <a:uFillTx/>
              <a:latin typeface="Ubuntu" pitchFamily="34" charset="0"/>
              <a:ea typeface="Ubuntu" pitchFamily="34" charset="0"/>
              <a:cs typeface="Ubuntu" pitchFamily="34" charset="0"/>
              <a:sym typeface="Ubuntu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altLang="es-CL" sz="2400" b="0" i="0" u="none" strike="noStrike" kern="1200" cap="none" spc="0" normalizeH="0" baseline="0" noProof="0">
              <a:ln>
                <a:noFill/>
              </a:ln>
              <a:solidFill>
                <a:srgbClr val="30581F"/>
              </a:solidFill>
              <a:effectLst/>
              <a:uLnTx/>
              <a:uFillTx/>
              <a:latin typeface="Ubuntu" pitchFamily="34" charset="0"/>
              <a:ea typeface="Ubuntu" pitchFamily="34" charset="0"/>
              <a:cs typeface="Ubuntu" pitchFamily="34" charset="0"/>
              <a:sym typeface="Ubuntu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altLang="es-CL" sz="2400" b="0" i="0" u="none" strike="noStrike" kern="1200" cap="none" spc="0" normalizeH="0" baseline="0" noProof="0">
              <a:ln>
                <a:noFill/>
              </a:ln>
              <a:solidFill>
                <a:srgbClr val="30581F"/>
              </a:solidFill>
              <a:effectLst/>
              <a:uLnTx/>
              <a:uFillTx/>
              <a:latin typeface="Ubuntu" pitchFamily="34" charset="0"/>
              <a:ea typeface="Ubuntu" pitchFamily="34" charset="0"/>
              <a:cs typeface="Ubuntu" pitchFamily="34" charset="0"/>
              <a:sym typeface="Ubuntu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2400" b="0" i="0" u="none" strike="noStrike" kern="1200" cap="none" spc="0" normalizeH="0" baseline="0" noProof="0">
                <a:ln>
                  <a:noFill/>
                </a:ln>
                <a:solidFill>
                  <a:srgbClr val="30581F"/>
                </a:solidFill>
                <a:effectLst/>
                <a:uLnTx/>
                <a:uFillTx/>
                <a:latin typeface="Ubuntu" pitchFamily="34" charset="0"/>
                <a:ea typeface="Ubuntu" pitchFamily="34" charset="0"/>
                <a:cs typeface="Ubuntu" pitchFamily="34" charset="0"/>
                <a:sym typeface="Ubuntu" pitchFamily="34" charset="0"/>
              </a:rPr>
              <a:t>Busca </a:t>
            </a:r>
            <a:r>
              <a:rPr kumimoji="0" lang="es-MX" altLang="es-CL" sz="2400" b="1" i="0" u="none" strike="noStrike" kern="1200" cap="none" spc="0" normalizeH="0" baseline="0" noProof="0">
                <a:ln>
                  <a:noFill/>
                </a:ln>
                <a:solidFill>
                  <a:srgbClr val="30581F"/>
                </a:solidFill>
                <a:effectLst/>
                <a:uLnTx/>
                <a:uFillTx/>
                <a:latin typeface="Ubuntu" pitchFamily="34" charset="0"/>
                <a:ea typeface="Ubuntu" pitchFamily="34" charset="0"/>
                <a:cs typeface="Ubuntu" pitchFamily="34" charset="0"/>
                <a:sym typeface="Ubuntu" pitchFamily="34" charset="0"/>
              </a:rPr>
              <a:t>fortalecer</a:t>
            </a:r>
            <a:r>
              <a:rPr kumimoji="0" lang="es-MX" altLang="es-CL" sz="2400" b="0" i="0" u="none" strike="noStrike" kern="1200" cap="none" spc="0" normalizeH="0" baseline="0" noProof="0">
                <a:ln>
                  <a:noFill/>
                </a:ln>
                <a:solidFill>
                  <a:srgbClr val="30581F"/>
                </a:solidFill>
                <a:effectLst/>
                <a:uLnTx/>
                <a:uFillTx/>
                <a:latin typeface="Ubuntu" pitchFamily="34" charset="0"/>
                <a:ea typeface="Ubuntu" pitchFamily="34" charset="0"/>
                <a:cs typeface="Ubuntu" pitchFamily="34" charset="0"/>
                <a:sym typeface="Ubuntu" pitchFamily="34" charset="0"/>
              </a:rPr>
              <a:t> la relación entre el bienestar social y la conservación de la naturaleza</a:t>
            </a:r>
            <a:endParaRPr kumimoji="0" lang="es-CL" altLang="es-CL" sz="1400" b="0" i="0" u="none" strike="noStrike" kern="1200" cap="none" spc="0" normalizeH="0" baseline="0" noProof="0">
              <a:ln>
                <a:noFill/>
              </a:ln>
              <a:solidFill>
                <a:srgbClr val="30581F"/>
              </a:solidFill>
              <a:effectLst/>
              <a:uLnTx/>
              <a:uFillTx/>
              <a:latin typeface="Ubuntu" pitchFamily="34" charset="0"/>
              <a:ea typeface="Ubuntu" pitchFamily="34" charset="0"/>
              <a:cs typeface="Ubuntu" pitchFamily="34" charset="0"/>
              <a:sym typeface="Ubuntu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altLang="es-CL" sz="2400" b="0" i="0" u="none" strike="noStrike" kern="1200" cap="none" spc="0" normalizeH="0" baseline="0" noProof="0">
              <a:ln>
                <a:noFill/>
              </a:ln>
              <a:solidFill>
                <a:srgbClr val="30581F"/>
              </a:solidFill>
              <a:effectLst/>
              <a:uLnTx/>
              <a:uFillTx/>
              <a:latin typeface="Ubuntu" pitchFamily="34" charset="0"/>
              <a:ea typeface="Ubuntu" pitchFamily="34" charset="0"/>
              <a:cs typeface="Ubuntu" pitchFamily="34" charset="0"/>
              <a:sym typeface="Ubuntu" pitchFamily="34" charset="0"/>
            </a:endParaRPr>
          </a:p>
        </p:txBody>
      </p:sp>
      <p:pic>
        <p:nvPicPr>
          <p:cNvPr id="206850" name="Google Shape;111;p6" descr="Mountains">
            <a:extLst>
              <a:ext uri="{FF2B5EF4-FFF2-40B4-BE49-F238E27FC236}">
                <a16:creationId xmlns:a16="http://schemas.microsoft.com/office/drawing/2014/main" id="{C67DC852-1934-F348-9168-341F9C1635B8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66163" y="591026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51" name="Google Shape;112;p6" descr="Open hand with plant">
            <a:extLst>
              <a:ext uri="{FF2B5EF4-FFF2-40B4-BE49-F238E27FC236}">
                <a16:creationId xmlns:a16="http://schemas.microsoft.com/office/drawing/2014/main" id="{B3D23B6F-8304-6B41-98A3-7EB9A1876D2A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50288" y="202247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52" name="Google Shape;113;p6" descr="Binoculars">
            <a:extLst>
              <a:ext uri="{FF2B5EF4-FFF2-40B4-BE49-F238E27FC236}">
                <a16:creationId xmlns:a16="http://schemas.microsoft.com/office/drawing/2014/main" id="{88FA8E05-22B9-0445-B1C5-C0C4D6BB1631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83625" y="4097338"/>
            <a:ext cx="423863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53" name="Imagen 2">
            <a:extLst>
              <a:ext uri="{FF2B5EF4-FFF2-40B4-BE49-F238E27FC236}">
                <a16:creationId xmlns:a16="http://schemas.microsoft.com/office/drawing/2014/main" id="{7F5493B1-9689-2F4B-882D-6E80C0638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14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699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7">
            <a:extLst>
              <a:ext uri="{FF2B5EF4-FFF2-40B4-BE49-F238E27FC236}">
                <a16:creationId xmlns:a16="http://schemas.microsoft.com/office/drawing/2014/main" id="{8ABC07A8-554E-5D43-82A2-0779D966A0D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8AB3">
              <a:alpha val="62350"/>
            </a:srgbClr>
          </a:solidFill>
          <a:ln>
            <a:noFill/>
          </a:ln>
        </p:spPr>
        <p:txBody>
          <a:bodyPr spcFirstLastPara="1" lIns="91425" tIns="45700" rIns="91425" bIns="457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7">
            <a:extLst>
              <a:ext uri="{FF2B5EF4-FFF2-40B4-BE49-F238E27FC236}">
                <a16:creationId xmlns:a16="http://schemas.microsoft.com/office/drawing/2014/main" id="{DE54ED0B-E75A-454E-8B75-F14BE5A0A883}"/>
              </a:ext>
            </a:extLst>
          </p:cNvPr>
          <p:cNvSpPr txBox="1"/>
          <p:nvPr/>
        </p:nvSpPr>
        <p:spPr>
          <a:xfrm>
            <a:off x="3575050" y="1958424"/>
            <a:ext cx="8320087" cy="4401164"/>
          </a:xfrm>
          <a:prstGeom prst="rect">
            <a:avLst/>
          </a:prstGeom>
          <a:solidFill>
            <a:srgbClr val="D8D8D8">
              <a:alpha val="69804"/>
            </a:srgbClr>
          </a:solidFill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B345E"/>
              </a:buClr>
              <a:buSzPts val="2200"/>
              <a:buFont typeface="Arial"/>
              <a:buChar char="•"/>
              <a:tabLst/>
              <a:defRPr/>
            </a:pPr>
            <a:r>
              <a:rPr kumimoji="0" lang="es-MX" sz="2000" b="0" i="0" u="none" strike="noStrike" kern="0" cap="none" spc="0" normalizeH="0" baseline="0" noProof="0" dirty="0">
                <a:ln>
                  <a:noFill/>
                </a:ln>
                <a:solidFill>
                  <a:srgbClr val="0B345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Más del 85% de la superficie protegida está en la Patagonia.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B345E"/>
              </a:buClr>
              <a:buSzPts val="2200"/>
              <a:buFont typeface="Arial"/>
              <a:buChar char="•"/>
              <a:tabLst/>
              <a:defRPr/>
            </a:pPr>
            <a:r>
              <a:rPr kumimoji="0" lang="es-MX" sz="2000" b="0" i="0" u="none" strike="noStrike" kern="0" cap="none" spc="0" normalizeH="0" baseline="0" noProof="0" dirty="0">
                <a:ln>
                  <a:noFill/>
                </a:ln>
                <a:solidFill>
                  <a:srgbClr val="0B345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Áreas Protegidas: Importantes brechas de presupuesto, personal, planificación, equipamiento, fiscalización, participación y cohesión territorial, entre otras. 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B345E"/>
              </a:buClr>
              <a:buSzPts val="2200"/>
              <a:buFont typeface="Arial"/>
              <a:buChar char="•"/>
              <a:tabLst/>
              <a:defRPr/>
            </a:pPr>
            <a:r>
              <a:rPr lang="es-MX" sz="2000" kern="0" dirty="0">
                <a:solidFill>
                  <a:srgbClr val="0B345E"/>
                </a:solidFill>
                <a:latin typeface="Calibri"/>
                <a:cs typeface="Calibri"/>
                <a:sym typeface="Calibri"/>
              </a:rPr>
              <a:t>Ley SBAP: Turismo – </a:t>
            </a:r>
            <a:r>
              <a:rPr lang="es-MX" sz="2000" b="1" kern="0" dirty="0">
                <a:solidFill>
                  <a:srgbClr val="0B345E"/>
                </a:solidFill>
                <a:latin typeface="Calibri"/>
                <a:cs typeface="Calibri"/>
                <a:sym typeface="Calibri"/>
              </a:rPr>
              <a:t>Plan de Manejo </a:t>
            </a:r>
            <a:r>
              <a:rPr lang="es-MX" sz="2000" kern="0" dirty="0">
                <a:solidFill>
                  <a:srgbClr val="0B345E"/>
                </a:solidFill>
                <a:latin typeface="Calibri"/>
                <a:cs typeface="Calibri"/>
                <a:sym typeface="Calibri"/>
              </a:rPr>
              <a:t>– Plan de Uso Público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B345E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B345E"/>
              </a:buClr>
              <a:buSzPts val="2200"/>
              <a:buFont typeface="Arial"/>
              <a:buChar char="•"/>
              <a:tabLst/>
              <a:defRPr/>
            </a:pPr>
            <a:r>
              <a:rPr kumimoji="0" lang="es-MX" sz="2000" b="0" i="0" u="none" strike="noStrike" kern="0" cap="none" spc="0" normalizeH="0" baseline="0" noProof="0" dirty="0">
                <a:ln>
                  <a:noFill/>
                </a:ln>
                <a:solidFill>
                  <a:srgbClr val="0B345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Necesidad de fortalecer el vínculo entre áreas protegidas y comunidades locales para beneficio mutuo (conservación y desarrollo territorial).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B345E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122" name="Google Shape;122;p7">
            <a:extLst>
              <a:ext uri="{FF2B5EF4-FFF2-40B4-BE49-F238E27FC236}">
                <a16:creationId xmlns:a16="http://schemas.microsoft.com/office/drawing/2014/main" id="{104CAD79-7368-734A-808D-828C08C5DEAD}"/>
              </a:ext>
            </a:extLst>
          </p:cNvPr>
          <p:cNvSpPr txBox="1"/>
          <p:nvPr/>
        </p:nvSpPr>
        <p:spPr>
          <a:xfrm>
            <a:off x="4103778" y="591871"/>
            <a:ext cx="6245135" cy="1231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MX" sz="37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Ubuntu"/>
                <a:ea typeface="Ubuntu"/>
                <a:cs typeface="Ubuntu"/>
                <a:sym typeface="Ubuntu"/>
              </a:rPr>
              <a:t>¿Por qué Comunidades Portal en la Patagonia chilena?</a:t>
            </a:r>
            <a:endParaRPr kumimoji="0" sz="19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pic>
        <p:nvPicPr>
          <p:cNvPr id="208902" name="Imagen 6">
            <a:extLst>
              <a:ext uri="{FF2B5EF4-FFF2-40B4-BE49-F238E27FC236}">
                <a16:creationId xmlns:a16="http://schemas.microsoft.com/office/drawing/2014/main" id="{53B3EB0C-CC18-C747-8855-64FB1B165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550" y="0"/>
            <a:ext cx="29416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903" name="CuadroTexto 7">
            <a:extLst>
              <a:ext uri="{FF2B5EF4-FFF2-40B4-BE49-F238E27FC236}">
                <a16:creationId xmlns:a16="http://schemas.microsoft.com/office/drawing/2014/main" id="{13FF26F3-8A9C-A940-8E7F-A4C0EA298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7238" y="6375400"/>
            <a:ext cx="4975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Fuente: Sepúlveda y Lara, 2021. Comunidades y Áreas Protegidas</a:t>
            </a:r>
          </a:p>
        </p:txBody>
      </p:sp>
      <p:pic>
        <p:nvPicPr>
          <p:cNvPr id="208904" name="Imagen 8">
            <a:extLst>
              <a:ext uri="{FF2B5EF4-FFF2-40B4-BE49-F238E27FC236}">
                <a16:creationId xmlns:a16="http://schemas.microsoft.com/office/drawing/2014/main" id="{E40CCC85-88E7-B64C-9645-6B0F55C6E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48913" y="-15875"/>
            <a:ext cx="1585912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8821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969" name="Imagen 2">
            <a:extLst>
              <a:ext uri="{FF2B5EF4-FFF2-40B4-BE49-F238E27FC236}">
                <a16:creationId xmlns:a16="http://schemas.microsoft.com/office/drawing/2014/main" id="{B04C951B-C926-2E46-A868-DEE99D859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9111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fdd0431ac2_0_7"/>
          <p:cNvSpPr/>
          <p:nvPr/>
        </p:nvSpPr>
        <p:spPr>
          <a:xfrm>
            <a:off x="0" y="0"/>
            <a:ext cx="7877100" cy="6858000"/>
          </a:xfrm>
          <a:prstGeom prst="rect">
            <a:avLst/>
          </a:prstGeom>
          <a:solidFill>
            <a:srgbClr val="619C47">
              <a:alpha val="5294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gfdd0431ac2_0_7"/>
          <p:cNvSpPr txBox="1"/>
          <p:nvPr/>
        </p:nvSpPr>
        <p:spPr>
          <a:xfrm>
            <a:off x="397675" y="903950"/>
            <a:ext cx="7066200" cy="2232600"/>
          </a:xfrm>
          <a:prstGeom prst="rect">
            <a:avLst/>
          </a:prstGeom>
          <a:solidFill>
            <a:srgbClr val="C9EBB2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544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MX" sz="2600" b="0" i="0" u="none" strike="noStrike" kern="0" cap="none" spc="0" normalizeH="0" baseline="0" noProof="0">
                <a:ln>
                  <a:noFill/>
                </a:ln>
                <a:solidFill>
                  <a:srgbClr val="275413"/>
                </a:solidFill>
                <a:effectLst/>
                <a:uLnTx/>
                <a:uFillTx/>
                <a:latin typeface="Ubuntu Medium"/>
                <a:ea typeface="Ubuntu Medium"/>
                <a:cs typeface="Ubuntu Medium"/>
                <a:sym typeface="Ubuntu Medium"/>
              </a:rPr>
              <a:t>Ejes habilitantes</a:t>
            </a:r>
            <a:endParaRPr kumimoji="0" sz="2600" b="0" i="0" u="none" strike="noStrike" kern="0" cap="none" spc="0" normalizeH="0" baseline="0" noProof="0">
              <a:ln>
                <a:noFill/>
              </a:ln>
              <a:solidFill>
                <a:srgbClr val="275413"/>
              </a:solidFill>
              <a:effectLst/>
              <a:uLnTx/>
              <a:uFillTx/>
              <a:latin typeface="Ubuntu Medium"/>
              <a:ea typeface="Ubuntu Medium"/>
              <a:cs typeface="Ubuntu Medium"/>
              <a:sym typeface="Ubuntu Medium"/>
            </a:endParaRPr>
          </a:p>
          <a:p>
            <a:pPr marL="34544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2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  <a:p>
            <a:pPr marL="34544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2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  <a:p>
            <a:pPr marL="34544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2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2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51" name="Google Shape;151;gfdd0431ac2_0_7"/>
          <p:cNvSpPr/>
          <p:nvPr/>
        </p:nvSpPr>
        <p:spPr>
          <a:xfrm>
            <a:off x="840950" y="1893975"/>
            <a:ext cx="1597500" cy="8196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152" name="Google Shape;152;gfdd0431ac2_0_7"/>
          <p:cNvSpPr txBox="1"/>
          <p:nvPr/>
        </p:nvSpPr>
        <p:spPr>
          <a:xfrm>
            <a:off x="397675" y="3313250"/>
            <a:ext cx="7066200" cy="3230400"/>
          </a:xfrm>
          <a:prstGeom prst="rect">
            <a:avLst/>
          </a:prstGeom>
          <a:solidFill>
            <a:srgbClr val="7AA45D"/>
          </a:solidFill>
          <a:ln>
            <a:noFill/>
          </a:ln>
        </p:spPr>
        <p:txBody>
          <a:bodyPr spcFirstLastPara="1" wrap="square" lIns="0" tIns="190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Ubuntu Medium"/>
              <a:ea typeface="Ubuntu Medium"/>
              <a:cs typeface="Ubuntu Medium"/>
              <a:sym typeface="Ubuntu Medium"/>
            </a:endParaRPr>
          </a:p>
          <a:p>
            <a:pPr marL="408940" marR="92075" lvl="0" indent="48259" algn="ctr" defTabSz="914400" rtl="0" eaLnBrk="1" fontAlgn="auto" latinLnBrk="0" hangingPunct="1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MX" sz="26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Ubuntu Medium"/>
                <a:ea typeface="Ubuntu Medium"/>
                <a:cs typeface="Ubuntu Medium"/>
                <a:sym typeface="Ubuntu Medium"/>
              </a:rPr>
              <a:t>Ejes de desarrollo territorial sustentable </a:t>
            </a:r>
            <a:endParaRPr kumimoji="0" sz="2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Ubuntu Medium"/>
              <a:ea typeface="Ubuntu Medium"/>
              <a:cs typeface="Ubuntu Medium"/>
              <a:sym typeface="Ubuntu Medium"/>
            </a:endParaRPr>
          </a:p>
          <a:p>
            <a:pPr marL="457200" marR="92075" lvl="0" indent="-393700" algn="ctr" defTabSz="914400" rtl="0" eaLnBrk="1" fontAlgn="auto" latinLnBrk="0" hangingPunct="1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Ubuntu Medium"/>
              <a:buChar char="+"/>
              <a:tabLst/>
              <a:defRPr/>
            </a:pPr>
            <a:r>
              <a:rPr kumimoji="0" lang="es-MX" sz="26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Ubuntu Medium"/>
                <a:ea typeface="Ubuntu Medium"/>
                <a:cs typeface="Ubuntu Medium"/>
                <a:sym typeface="Ubuntu Medium"/>
              </a:rPr>
              <a:t>bienestar humano</a:t>
            </a:r>
            <a:endParaRPr kumimoji="0" sz="2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Ubuntu Medium"/>
              <a:ea typeface="Ubuntu Medium"/>
              <a:cs typeface="Ubuntu Medium"/>
              <a:sym typeface="Ubuntu Medium"/>
            </a:endParaRPr>
          </a:p>
          <a:p>
            <a:pPr marL="408940" marR="92075" lvl="0" indent="48259" algn="l" defTabSz="914400" rtl="0" eaLnBrk="1" fontAlgn="auto" latinLnBrk="0" hangingPunct="1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408940" marR="92075" lvl="0" indent="48259" algn="l" defTabSz="914400" rtl="0" eaLnBrk="1" fontAlgn="auto" latinLnBrk="0" hangingPunct="1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408940" marR="92075" lvl="0" indent="48259" algn="l" defTabSz="914400" rtl="0" eaLnBrk="1" fontAlgn="auto" latinLnBrk="0" hangingPunct="1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408940" marR="92075" lvl="0" indent="48259" algn="l" defTabSz="914400" rtl="0" eaLnBrk="1" fontAlgn="auto" latinLnBrk="0" hangingPunct="1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408940" marR="92075" lvl="0" indent="48259" algn="l" defTabSz="914400" rtl="0" eaLnBrk="1" fontAlgn="auto" latinLnBrk="0" hangingPunct="1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92075" lvl="0" indent="0" algn="l" defTabSz="914400" rtl="0" eaLnBrk="1" fontAlgn="auto" latinLnBrk="0" hangingPunct="1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92075" lvl="0" indent="0" algn="l" defTabSz="914400" rtl="0" eaLnBrk="1" fontAlgn="auto" latinLnBrk="0" hangingPunct="1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153" name="Google Shape;153;gfdd0431ac2_0_7"/>
          <p:cNvSpPr txBox="1">
            <a:spLocks noGrp="1"/>
          </p:cNvSpPr>
          <p:nvPr>
            <p:ph type="title"/>
          </p:nvPr>
        </p:nvSpPr>
        <p:spPr>
          <a:xfrm>
            <a:off x="1835100" y="221750"/>
            <a:ext cx="4394700" cy="505500"/>
          </a:xfrm>
          <a:prstGeom prst="rect">
            <a:avLst/>
          </a:prstGeom>
          <a:solidFill>
            <a:srgbClr val="30581F"/>
          </a:solidFill>
          <a:ln>
            <a:noFill/>
          </a:ln>
        </p:spPr>
        <p:txBody>
          <a:bodyPr spcFirstLastPara="1" wrap="square" lIns="0" tIns="12700" rIns="0" bIns="0" anchor="ctr" anchorCtr="0">
            <a:spAutoFit/>
          </a:bodyPr>
          <a:lstStyle/>
          <a:p>
            <a:pPr marL="1270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5496"/>
              </a:buClr>
              <a:buSzPts val="2800"/>
              <a:buFont typeface="Arial"/>
              <a:buNone/>
            </a:pPr>
            <a:r>
              <a:rPr lang="es-MX" sz="3200">
                <a:solidFill>
                  <a:srgbClr val="A9D18E"/>
                </a:solidFill>
                <a:latin typeface="Ubuntu Medium"/>
                <a:ea typeface="Ubuntu Medium"/>
                <a:cs typeface="Ubuntu Medium"/>
                <a:sym typeface="Ubuntu Medium"/>
              </a:rPr>
              <a:t>Ejes estratégicos ECP </a:t>
            </a:r>
            <a:endParaRPr sz="3200">
              <a:solidFill>
                <a:srgbClr val="A9D18E"/>
              </a:solidFill>
              <a:latin typeface="Ubuntu Medium"/>
              <a:ea typeface="Ubuntu Medium"/>
              <a:cs typeface="Ubuntu Medium"/>
              <a:sym typeface="Ubuntu Medium"/>
            </a:endParaRPr>
          </a:p>
        </p:txBody>
      </p:sp>
      <p:sp>
        <p:nvSpPr>
          <p:cNvPr id="154" name="Google Shape;154;gfdd0431ac2_0_7"/>
          <p:cNvSpPr/>
          <p:nvPr/>
        </p:nvSpPr>
        <p:spPr>
          <a:xfrm>
            <a:off x="2794104" y="1893975"/>
            <a:ext cx="2137800" cy="8196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155" name="Google Shape;155;gfdd0431ac2_0_7"/>
          <p:cNvSpPr/>
          <p:nvPr/>
        </p:nvSpPr>
        <p:spPr>
          <a:xfrm>
            <a:off x="5222375" y="1893975"/>
            <a:ext cx="1928100" cy="8196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156" name="Google Shape;156;gfdd0431ac2_0_7"/>
          <p:cNvSpPr txBox="1"/>
          <p:nvPr/>
        </p:nvSpPr>
        <p:spPr>
          <a:xfrm>
            <a:off x="972150" y="2074210"/>
            <a:ext cx="1659000" cy="5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4125" rIns="0" bIns="0" anchor="t" anchorCtr="0">
            <a:spAutoFit/>
          </a:bodyPr>
          <a:lstStyle/>
          <a:p>
            <a:pPr marL="250190" marR="5080" lvl="0" indent="-238125" algn="l" defTabSz="914400" rtl="0" eaLnBrk="1" fontAlgn="auto" latinLnBrk="0" hangingPunct="1">
              <a:lnSpc>
                <a:spcPct val="787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rgbClr val="275413"/>
                </a:solidFill>
                <a:effectLst/>
                <a:uLnTx/>
                <a:uFillTx/>
                <a:latin typeface="Ubuntu"/>
                <a:ea typeface="Ubuntu"/>
                <a:cs typeface="Ubuntu"/>
                <a:sym typeface="Ubuntu"/>
              </a:rPr>
              <a:t>1. Incidencia  Pública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275413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57" name="Google Shape;157;gfdd0431ac2_0_7"/>
          <p:cNvSpPr txBox="1"/>
          <p:nvPr/>
        </p:nvSpPr>
        <p:spPr>
          <a:xfrm>
            <a:off x="5217333" y="2073925"/>
            <a:ext cx="19281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12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rgbClr val="275413"/>
                </a:solidFill>
                <a:effectLst/>
                <a:uLnTx/>
                <a:uFillTx/>
                <a:latin typeface="Ubuntu"/>
                <a:ea typeface="Ubuntu"/>
                <a:cs typeface="Ubuntu"/>
                <a:sym typeface="Ubuntu"/>
              </a:rPr>
              <a:t>3.Financiamiento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275413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58" name="Google Shape;158;gfdd0431ac2_0_7"/>
          <p:cNvSpPr txBox="1"/>
          <p:nvPr/>
        </p:nvSpPr>
        <p:spPr>
          <a:xfrm>
            <a:off x="2916000" y="2073925"/>
            <a:ext cx="1928100" cy="50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4125" rIns="0" bIns="0" anchor="t" anchorCtr="0">
            <a:spAutoFit/>
          </a:bodyPr>
          <a:lstStyle/>
          <a:p>
            <a:pPr marL="291465" marR="5080" lvl="0" indent="-279400" algn="l" defTabSz="914400" rtl="0" eaLnBrk="1" fontAlgn="auto" latinLnBrk="0" hangingPunct="1">
              <a:lnSpc>
                <a:spcPct val="788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rgbClr val="275413"/>
                </a:solidFill>
                <a:effectLst/>
                <a:uLnTx/>
                <a:uFillTx/>
                <a:latin typeface="Ubuntu"/>
                <a:ea typeface="Ubuntu"/>
                <a:cs typeface="Ubuntu"/>
                <a:sym typeface="Ubuntu"/>
              </a:rPr>
              <a:t>2. Infraestructura  y Servicios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275413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59" name="Google Shape;159;gfdd0431ac2_0_7"/>
          <p:cNvSpPr/>
          <p:nvPr/>
        </p:nvSpPr>
        <p:spPr>
          <a:xfrm>
            <a:off x="536150" y="4952075"/>
            <a:ext cx="2203500" cy="1093200"/>
          </a:xfrm>
          <a:prstGeom prst="roundRect">
            <a:avLst>
              <a:gd name="adj" fmla="val 16667"/>
            </a:avLst>
          </a:prstGeom>
          <a:solidFill>
            <a:srgbClr val="C9EBB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160" name="Google Shape;160;gfdd0431ac2_0_7"/>
          <p:cNvSpPr/>
          <p:nvPr/>
        </p:nvSpPr>
        <p:spPr>
          <a:xfrm>
            <a:off x="2853775" y="4979783"/>
            <a:ext cx="2287200" cy="1093200"/>
          </a:xfrm>
          <a:prstGeom prst="roundRect">
            <a:avLst>
              <a:gd name="adj" fmla="val 16667"/>
            </a:avLst>
          </a:prstGeom>
          <a:solidFill>
            <a:srgbClr val="C9EBB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161" name="Google Shape;161;gfdd0431ac2_0_7"/>
          <p:cNvSpPr/>
          <p:nvPr/>
        </p:nvSpPr>
        <p:spPr>
          <a:xfrm>
            <a:off x="5262525" y="4952075"/>
            <a:ext cx="2010600" cy="1093200"/>
          </a:xfrm>
          <a:prstGeom prst="roundRect">
            <a:avLst>
              <a:gd name="adj" fmla="val 16667"/>
            </a:avLst>
          </a:prstGeom>
          <a:solidFill>
            <a:srgbClr val="C9EBB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162" name="Google Shape;162;gfdd0431ac2_0_7"/>
          <p:cNvSpPr txBox="1"/>
          <p:nvPr/>
        </p:nvSpPr>
        <p:spPr>
          <a:xfrm>
            <a:off x="667350" y="5070575"/>
            <a:ext cx="2010600" cy="7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4125" rIns="0" bIns="0" anchor="t" anchorCtr="0">
            <a:spAutoFit/>
          </a:bodyPr>
          <a:lstStyle/>
          <a:p>
            <a:pPr marL="250190" marR="5080" lvl="0" indent="-238125" algn="l" defTabSz="914400" rtl="0" eaLnBrk="1" fontAlgn="auto" latinLnBrk="0" hangingPunct="1">
              <a:lnSpc>
                <a:spcPct val="787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rgbClr val="30581F"/>
                </a:solidFill>
                <a:effectLst/>
                <a:uLnTx/>
                <a:uFillTx/>
                <a:latin typeface="Ubuntu"/>
                <a:ea typeface="Ubuntu"/>
                <a:cs typeface="Ubuntu"/>
                <a:sym typeface="Ubuntu"/>
              </a:rPr>
              <a:t>4. Involucramiento de la comunidad con las APs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30581F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63" name="Google Shape;163;gfdd0431ac2_0_7"/>
          <p:cNvSpPr txBox="1"/>
          <p:nvPr/>
        </p:nvSpPr>
        <p:spPr>
          <a:xfrm>
            <a:off x="5231104" y="5055825"/>
            <a:ext cx="1928100" cy="8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12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rgbClr val="30581F"/>
                </a:solidFill>
                <a:effectLst/>
                <a:uLnTx/>
                <a:uFillTx/>
                <a:latin typeface="Ubuntu"/>
                <a:ea typeface="Ubuntu"/>
                <a:cs typeface="Ubuntu"/>
                <a:sym typeface="Ubuntu"/>
              </a:rPr>
              <a:t>6. Capital social, identidad y cultura local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30581F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64" name="Google Shape;164;gfdd0431ac2_0_7"/>
          <p:cNvSpPr txBox="1"/>
          <p:nvPr/>
        </p:nvSpPr>
        <p:spPr>
          <a:xfrm>
            <a:off x="2946175" y="5070125"/>
            <a:ext cx="2203500" cy="71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4125" rIns="0" bIns="0" anchor="t" anchorCtr="0">
            <a:spAutoFit/>
          </a:bodyPr>
          <a:lstStyle/>
          <a:p>
            <a:pPr marL="291465" marR="5080" lvl="0" indent="-279400" algn="l" defTabSz="914400" rtl="0" eaLnBrk="1" fontAlgn="auto" latinLnBrk="0" hangingPunct="1">
              <a:lnSpc>
                <a:spcPct val="788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>
                <a:ln>
                  <a:noFill/>
                </a:ln>
                <a:solidFill>
                  <a:srgbClr val="30581F"/>
                </a:solidFill>
                <a:effectLst/>
                <a:uLnTx/>
                <a:uFillTx/>
                <a:latin typeface="Ubuntu"/>
                <a:ea typeface="Ubuntu"/>
                <a:cs typeface="Ubuntu"/>
                <a:sym typeface="Ubuntu"/>
              </a:rPr>
              <a:t>5. Fortalecimiento de las economías locales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30581F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2BA9F504-434B-3F4D-98F1-858F03B896D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1650" y="187401"/>
            <a:ext cx="1585647" cy="1656325"/>
          </a:xfrm>
          <a:prstGeom prst="rect">
            <a:avLst/>
          </a:prstGeom>
        </p:spPr>
      </p:pic>
      <p:sp>
        <p:nvSpPr>
          <p:cNvPr id="20" name="Google Shape;144;p2">
            <a:extLst>
              <a:ext uri="{FF2B5EF4-FFF2-40B4-BE49-F238E27FC236}">
                <a16:creationId xmlns:a16="http://schemas.microsoft.com/office/drawing/2014/main" id="{F538A91A-8578-CB41-9659-49F36C619B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2529" y="2101851"/>
            <a:ext cx="3594496" cy="3837474"/>
          </a:xfrm>
          <a:prstGeom prst="rect">
            <a:avLst/>
          </a:prstGeom>
          <a:solidFill>
            <a:srgbClr val="619C47">
              <a:alpha val="5294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s-CL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 kumimoji="0" b="0" i="0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s-MX" altLang="es-CL" sz="2800" dirty="0">
                <a:solidFill>
                  <a:schemeClr val="bg1"/>
                </a:solidFill>
                <a:sym typeface="Ubuntu Light"/>
              </a:rPr>
              <a:t>“Contribuir a construir y consolidar una  relación mutuamente beneficiosa entre  la conservación de la naturaleza y el  bienestar social en la Patagonia...”</a:t>
            </a:r>
            <a:endParaRPr lang="es-CL" altLang="es-CL" sz="2800" dirty="0">
              <a:solidFill>
                <a:schemeClr val="bg1"/>
              </a:solidFill>
              <a:sym typeface="Ubuntu Light"/>
            </a:endParaRPr>
          </a:p>
        </p:txBody>
      </p:sp>
    </p:spTree>
    <p:extLst>
      <p:ext uri="{BB962C8B-B14F-4D97-AF65-F5344CB8AC3E}">
        <p14:creationId xmlns:p14="http://schemas.microsoft.com/office/powerpoint/2010/main" val="1305266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C44A285F-850C-CA44-BC6C-4F4B1D2E24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693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22B41F-633D-584B-AFBF-3CD2649AB9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5050281-9F77-2D4E-BD6C-91EB1932722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Google Shape;187;p31">
            <a:extLst>
              <a:ext uri="{FF2B5EF4-FFF2-40B4-BE49-F238E27FC236}">
                <a16:creationId xmlns:a16="http://schemas.microsoft.com/office/drawing/2014/main" id="{75B0997B-EF40-E144-8A54-28276307D73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36576" y="0"/>
            <a:ext cx="123444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EDB2E808-E9EF-CE46-8A34-F0675A6EA6C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180" y="1875442"/>
            <a:ext cx="3670719" cy="3832763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EBBC9F8C-7C5C-1442-9F73-812C2F617A80}"/>
              </a:ext>
            </a:extLst>
          </p:cNvPr>
          <p:cNvSpPr txBox="1"/>
          <p:nvPr/>
        </p:nvSpPr>
        <p:spPr>
          <a:xfrm>
            <a:off x="7115853" y="6439281"/>
            <a:ext cx="49748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Comiuna del Torres del Paine, Región de Magallanes</a:t>
            </a:r>
          </a:p>
        </p:txBody>
      </p:sp>
      <p:sp>
        <p:nvSpPr>
          <p:cNvPr id="10" name="Google Shape;91;p1">
            <a:extLst>
              <a:ext uri="{FF2B5EF4-FFF2-40B4-BE49-F238E27FC236}">
                <a16:creationId xmlns:a16="http://schemas.microsoft.com/office/drawing/2014/main" id="{FDCB540E-680A-4544-9436-3B38CD37C55B}"/>
              </a:ext>
            </a:extLst>
          </p:cNvPr>
          <p:cNvSpPr txBox="1"/>
          <p:nvPr/>
        </p:nvSpPr>
        <p:spPr>
          <a:xfrm>
            <a:off x="5589085" y="2205986"/>
            <a:ext cx="5559552" cy="1222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ubik"/>
              <a:ea typeface="Rubik"/>
              <a:cs typeface="Rubik"/>
              <a:sym typeface="Rubik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3600" b="1" dirty="0">
              <a:solidFill>
                <a:schemeClr val="bg1"/>
              </a:solidFill>
              <a:latin typeface="Rubik"/>
              <a:ea typeface="Rubik"/>
              <a:cs typeface="Rubik"/>
              <a:sym typeface="Rubik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600" b="1" dirty="0">
                <a:solidFill>
                  <a:schemeClr val="bg1"/>
                </a:solidFill>
                <a:latin typeface="Rubik"/>
                <a:ea typeface="Rubik"/>
                <a:cs typeface="Rubik"/>
                <a:sym typeface="Rubik"/>
              </a:rPr>
              <a:t>¡</a:t>
            </a: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ubik"/>
                <a:ea typeface="Rubik"/>
                <a:cs typeface="Rubik"/>
                <a:sym typeface="Rubik"/>
              </a:rPr>
              <a:t>Muchas gracias!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ubik"/>
              <a:ea typeface="Rubik"/>
              <a:cs typeface="Rubik"/>
              <a:sym typeface="Rubik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ubik"/>
                <a:ea typeface="Rubik"/>
                <a:cs typeface="Rubik"/>
                <a:sym typeface="Rubik"/>
              </a:rPr>
              <a:t>Síguenos en Redes sociales @</a:t>
            </a:r>
            <a:r>
              <a:rPr kumimoji="0" lang="es-ES" sz="36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ubik"/>
                <a:ea typeface="Rubik"/>
                <a:cs typeface="Rubik"/>
                <a:sym typeface="Rubik"/>
              </a:rPr>
              <a:t>comunidadportal</a:t>
            </a:r>
            <a:r>
              <a:rPr kumimoji="0" lang="es-E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ubik"/>
                <a:ea typeface="Rubik"/>
                <a:cs typeface="Rubik"/>
                <a:sym typeface="Rubik"/>
              </a:rPr>
              <a:t> </a:t>
            </a:r>
            <a:r>
              <a:rPr kumimoji="0" lang="es-ES" sz="36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ubik"/>
                <a:ea typeface="Rubik"/>
                <a:cs typeface="Rubik"/>
                <a:sym typeface="Rubik"/>
              </a:rPr>
              <a:t>www.comunidadesportal.cl</a:t>
            </a:r>
            <a:endParaRPr kumimoji="0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865112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286</Words>
  <Application>Microsoft Macintosh PowerPoint</Application>
  <PresentationFormat>Panorámica</PresentationFormat>
  <Paragraphs>46</Paragraphs>
  <Slides>7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7" baseType="lpstr">
      <vt:lpstr>Arial</vt:lpstr>
      <vt:lpstr>Calibri</vt:lpstr>
      <vt:lpstr>Calibri Light</vt:lpstr>
      <vt:lpstr>Rubik</vt:lpstr>
      <vt:lpstr>Times New Roman</vt:lpstr>
      <vt:lpstr>Ubuntu</vt:lpstr>
      <vt:lpstr>Ubuntu Medium</vt:lpstr>
      <vt:lpstr>Tema de Office</vt:lpstr>
      <vt:lpstr>4_Tema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Ejes estratégicos ECP 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Germaynee</dc:creator>
  <cp:lastModifiedBy>Germaynee</cp:lastModifiedBy>
  <cp:revision>3</cp:revision>
  <dcterms:created xsi:type="dcterms:W3CDTF">2025-08-28T12:40:22Z</dcterms:created>
  <dcterms:modified xsi:type="dcterms:W3CDTF">2025-08-28T13:33:53Z</dcterms:modified>
</cp:coreProperties>
</file>